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84" r:id="rId5"/>
    <p:sldId id="268" r:id="rId6"/>
    <p:sldId id="285" r:id="rId7"/>
    <p:sldId id="269" r:id="rId8"/>
    <p:sldId id="290" r:id="rId9"/>
    <p:sldId id="278" r:id="rId10"/>
    <p:sldId id="287" r:id="rId11"/>
    <p:sldId id="282" r:id="rId12"/>
    <p:sldId id="289" r:id="rId13"/>
    <p:sldId id="277" r:id="rId14"/>
    <p:sldId id="283" r:id="rId15"/>
    <p:sldId id="271" r:id="rId16"/>
    <p:sldId id="281" r:id="rId17"/>
    <p:sldId id="280" r:id="rId18"/>
    <p:sldId id="276" r:id="rId19"/>
    <p:sldId id="28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 autoAdjust="0"/>
    <p:restoredTop sz="94652" autoAdjust="0"/>
  </p:normalViewPr>
  <p:slideViewPr>
    <p:cSldViewPr snapToGrid="0">
      <p:cViewPr varScale="1">
        <p:scale>
          <a:sx n="104" d="100"/>
          <a:sy n="104" d="100"/>
        </p:scale>
        <p:origin x="15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tan6.DPU\Dropbox\Homework\CSC481\Project\Model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Experiment Results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angry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9.6616019999999997E-2</c:v>
                </c:pt>
                <c:pt idx="1">
                  <c:v>0.27141242999999998</c:v>
                </c:pt>
                <c:pt idx="2">
                  <c:v>0.29845450000000001</c:v>
                </c:pt>
                <c:pt idx="3">
                  <c:v>0.24201792</c:v>
                </c:pt>
                <c:pt idx="4">
                  <c:v>0.29845450000000001</c:v>
                </c:pt>
                <c:pt idx="5">
                  <c:v>0.31963374999999999</c:v>
                </c:pt>
                <c:pt idx="6">
                  <c:v>0.55137150000000001</c:v>
                </c:pt>
                <c:pt idx="7">
                  <c:v>0.61061759999999998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AF-204E-A8D8-8CC87C38F0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disgust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2.1741603000000002E-2</c:v>
                </c:pt>
                <c:pt idx="1">
                  <c:v>0.110843055</c:v>
                </c:pt>
                <c:pt idx="2">
                  <c:v>7.1889170000000002E-2</c:v>
                </c:pt>
                <c:pt idx="3">
                  <c:v>3.7467435E-2</c:v>
                </c:pt>
                <c:pt idx="4">
                  <c:v>7.1889170000000002E-2</c:v>
                </c:pt>
                <c:pt idx="5">
                  <c:v>0.21188946</c:v>
                </c:pt>
                <c:pt idx="6">
                  <c:v>9.6145079999999994E-2</c:v>
                </c:pt>
                <c:pt idx="7">
                  <c:v>9.900753E-3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AF-204E-A8D8-8CC87C38F0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scared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0.86323340000000004</c:v>
                </c:pt>
                <c:pt idx="1">
                  <c:v>0.53818659999999996</c:v>
                </c:pt>
                <c:pt idx="2">
                  <c:v>0.52492099999999997</c:v>
                </c:pt>
                <c:pt idx="3">
                  <c:v>0.58072170000000001</c:v>
                </c:pt>
                <c:pt idx="4">
                  <c:v>0.52492099999999997</c:v>
                </c:pt>
                <c:pt idx="5">
                  <c:v>0.37779684000000002</c:v>
                </c:pt>
                <c:pt idx="6">
                  <c:v>0.34492384999999998</c:v>
                </c:pt>
                <c:pt idx="7">
                  <c:v>0.29406845999999998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AF-204E-A8D8-8CC87C38F0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happy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1.6423014E-3</c:v>
                </c:pt>
                <c:pt idx="1">
                  <c:v>3.5362185E-3</c:v>
                </c:pt>
                <c:pt idx="2">
                  <c:v>1.8317549E-3</c:v>
                </c:pt>
                <c:pt idx="3">
                  <c:v>3.6452955E-3</c:v>
                </c:pt>
                <c:pt idx="4">
                  <c:v>1.8317549E-3</c:v>
                </c:pt>
                <c:pt idx="5">
                  <c:v>1.9120149999999999E-2</c:v>
                </c:pt>
                <c:pt idx="6">
                  <c:v>0</c:v>
                </c:pt>
                <c:pt idx="7">
                  <c:v>5.4896023000000002E-2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AF-204E-A8D8-8CC87C38F02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sad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1.5748715E-2</c:v>
                </c:pt>
                <c:pt idx="1">
                  <c:v>6.4309889999999995E-2</c:v>
                </c:pt>
                <c:pt idx="2">
                  <c:v>9.7040100000000004E-2</c:v>
                </c:pt>
                <c:pt idx="3">
                  <c:v>0.12329064000000001</c:v>
                </c:pt>
                <c:pt idx="4">
                  <c:v>9.7040100000000004E-2</c:v>
                </c:pt>
                <c:pt idx="5">
                  <c:v>4.094213E-2</c:v>
                </c:pt>
                <c:pt idx="6">
                  <c:v>7.3673693E-3</c:v>
                </c:pt>
                <c:pt idx="7">
                  <c:v>1.4655499000000001E-2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AF-204E-A8D8-8CC87C38F02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surprised</c:v>
                </c:pt>
              </c:strCache>
            </c:strRef>
          </c:tx>
          <c:spPr>
            <a:ln w="22225" cap="rnd" cmpd="sng" algn="ctr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2.3368103999999999E-4</c:v>
                </c:pt>
                <c:pt idx="1">
                  <c:v>4.3768156000000003E-3</c:v>
                </c:pt>
                <c:pt idx="2">
                  <c:v>4.6981060000000002E-4</c:v>
                </c:pt>
                <c:pt idx="3">
                  <c:v>2.0374809999999998E-3</c:v>
                </c:pt>
                <c:pt idx="4">
                  <c:v>4.6981060000000002E-4</c:v>
                </c:pt>
                <c:pt idx="5">
                  <c:v>4.1202349999999999E-3</c:v>
                </c:pt>
                <c:pt idx="6">
                  <c:v>0</c:v>
                </c:pt>
                <c:pt idx="7">
                  <c:v>7.4049509999999999E-3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DAF-204E-A8D8-8CC87C38F02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neutral</c:v>
                </c:pt>
              </c:strCache>
            </c:strRef>
          </c:tx>
          <c:spPr>
            <a:ln w="22225" cap="rnd" cmpd="sng" algn="ctr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Original</c:v>
                </c:pt>
                <c:pt idx="1">
                  <c:v>Median</c:v>
                </c:pt>
                <c:pt idx="2">
                  <c:v>Gaussian</c:v>
                </c:pt>
                <c:pt idx="3">
                  <c:v>Gaussian-HE</c:v>
                </c:pt>
                <c:pt idx="4">
                  <c:v>GCN</c:v>
                </c:pt>
                <c:pt idx="5">
                  <c:v>GCN + HE</c:v>
                </c:pt>
                <c:pt idx="6">
                  <c:v>New Model (Add Noise)</c:v>
                </c:pt>
                <c:pt idx="7">
                  <c:v>New Model (GCN +HE)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0">
                  <c:v>1.6944224E-3</c:v>
                </c:pt>
                <c:pt idx="1">
                  <c:v>7.3349512999999998E-3</c:v>
                </c:pt>
                <c:pt idx="2">
                  <c:v>5.3936555000000004E-3</c:v>
                </c:pt>
                <c:pt idx="3">
                  <c:v>1.0879491999999999E-2</c:v>
                </c:pt>
                <c:pt idx="4">
                  <c:v>5.3936555000000004E-3</c:v>
                </c:pt>
                <c:pt idx="5">
                  <c:v>2.6325800999999999E-2</c:v>
                </c:pt>
                <c:pt idx="6">
                  <c:v>1.0247066000000001E-4</c:v>
                </c:pt>
                <c:pt idx="7">
                  <c:v>8.4566750000000003E-3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DAF-204E-A8D8-8CC87C38F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26720127"/>
        <c:axId val="425860991"/>
      </c:lineChart>
      <c:catAx>
        <c:axId val="426720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860991"/>
        <c:crosses val="autoZero"/>
        <c:auto val="1"/>
        <c:lblAlgn val="ctr"/>
        <c:lblOffset val="100"/>
        <c:noMultiLvlLbl val="0"/>
      </c:catAx>
      <c:valAx>
        <c:axId val="425860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720127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Performance For Each Emotion (Precision)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Surprised</c:v>
                </c:pt>
                <c:pt idx="6">
                  <c:v>Neutral</c:v>
                </c:pt>
                <c:pt idx="7">
                  <c:v>Overall Accuracy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0.64</c:v>
                </c:pt>
                <c:pt idx="1">
                  <c:v>0.81</c:v>
                </c:pt>
                <c:pt idx="2">
                  <c:v>0.64</c:v>
                </c:pt>
                <c:pt idx="3" formatCode="0.00">
                  <c:v>0.9</c:v>
                </c:pt>
                <c:pt idx="4" formatCode="0.00">
                  <c:v>0.6</c:v>
                </c:pt>
                <c:pt idx="5">
                  <c:v>0.77</c:v>
                </c:pt>
                <c:pt idx="6">
                  <c:v>0.61</c:v>
                </c:pt>
                <c:pt idx="7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3-4108-B479-752D3A5CB44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Surprised</c:v>
                </c:pt>
                <c:pt idx="6">
                  <c:v>Neutral</c:v>
                </c:pt>
                <c:pt idx="7">
                  <c:v>Overall Accuracy</c:v>
                </c:pt>
              </c:strCache>
            </c:strRef>
          </c:cat>
          <c:val>
            <c:numRef>
              <c:f>Sheet1!$B$3:$I$3</c:f>
              <c:numCache>
                <c:formatCode>0.00</c:formatCode>
                <c:ptCount val="8"/>
                <c:pt idx="0">
                  <c:v>0.63</c:v>
                </c:pt>
                <c:pt idx="1">
                  <c:v>0.71</c:v>
                </c:pt>
                <c:pt idx="2">
                  <c:v>0.64</c:v>
                </c:pt>
                <c:pt idx="3">
                  <c:v>0.89</c:v>
                </c:pt>
                <c:pt idx="4">
                  <c:v>0.6</c:v>
                </c:pt>
                <c:pt idx="5">
                  <c:v>0.79</c:v>
                </c:pt>
                <c:pt idx="6">
                  <c:v>0.6</c:v>
                </c:pt>
                <c:pt idx="7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3-4108-B479-752D3A5CB44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Add Noise to Training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Surprised</c:v>
                </c:pt>
                <c:pt idx="6">
                  <c:v>Neutral</c:v>
                </c:pt>
                <c:pt idx="7">
                  <c:v>Overall Accuracy</c:v>
                </c:pt>
              </c:strCache>
            </c:strRef>
          </c:cat>
          <c:val>
            <c:numRef>
              <c:f>Sheet1!$B$4:$I$4</c:f>
              <c:numCache>
                <c:formatCode>General</c:formatCode>
                <c:ptCount val="8"/>
                <c:pt idx="0">
                  <c:v>0.65</c:v>
                </c:pt>
                <c:pt idx="1">
                  <c:v>0.69</c:v>
                </c:pt>
                <c:pt idx="2">
                  <c:v>0.59</c:v>
                </c:pt>
                <c:pt idx="3">
                  <c:v>0.84</c:v>
                </c:pt>
                <c:pt idx="4">
                  <c:v>0.56999999999999995</c:v>
                </c:pt>
                <c:pt idx="5">
                  <c:v>0.77</c:v>
                </c:pt>
                <c:pt idx="6">
                  <c:v>0.62</c:v>
                </c:pt>
                <c:pt idx="7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23-4108-B479-752D3A5CB44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GCN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Surprised</c:v>
                </c:pt>
                <c:pt idx="6">
                  <c:v>Neutral</c:v>
                </c:pt>
                <c:pt idx="7">
                  <c:v>Overall Accuracy</c:v>
                </c:pt>
              </c:strCache>
            </c:strRef>
          </c:cat>
          <c:val>
            <c:numRef>
              <c:f>Sheet1!$B$5:$I$5</c:f>
              <c:numCache>
                <c:formatCode>0.00</c:formatCode>
                <c:ptCount val="8"/>
                <c:pt idx="0">
                  <c:v>0.59</c:v>
                </c:pt>
                <c:pt idx="1">
                  <c:v>0.86</c:v>
                </c:pt>
                <c:pt idx="2">
                  <c:v>0.52</c:v>
                </c:pt>
                <c:pt idx="3">
                  <c:v>0.87</c:v>
                </c:pt>
                <c:pt idx="4">
                  <c:v>0.55000000000000004</c:v>
                </c:pt>
                <c:pt idx="5">
                  <c:v>0.72</c:v>
                </c:pt>
                <c:pt idx="6">
                  <c:v>0.56999999999999995</c:v>
                </c:pt>
                <c:pt idx="7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23-4108-B479-752D3A5CB44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GCN + HE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Angry</c:v>
                </c:pt>
                <c:pt idx="1">
                  <c:v>Disgust</c:v>
                </c:pt>
                <c:pt idx="2">
                  <c:v>Fear</c:v>
                </c:pt>
                <c:pt idx="3">
                  <c:v>Happy</c:v>
                </c:pt>
                <c:pt idx="4">
                  <c:v>Sad</c:v>
                </c:pt>
                <c:pt idx="5">
                  <c:v>Surprised</c:v>
                </c:pt>
                <c:pt idx="6">
                  <c:v>Neutral</c:v>
                </c:pt>
                <c:pt idx="7">
                  <c:v>Overall Accuracy</c:v>
                </c:pt>
              </c:strCache>
            </c:strRef>
          </c:cat>
          <c:val>
            <c:numRef>
              <c:f>Sheet1!$B$6:$I$6</c:f>
              <c:numCache>
                <c:formatCode>General</c:formatCode>
                <c:ptCount val="8"/>
                <c:pt idx="0">
                  <c:v>0.56999999999999995</c:v>
                </c:pt>
                <c:pt idx="1">
                  <c:v>0.64</c:v>
                </c:pt>
                <c:pt idx="2">
                  <c:v>0.53</c:v>
                </c:pt>
                <c:pt idx="3">
                  <c:v>0.84</c:v>
                </c:pt>
                <c:pt idx="4">
                  <c:v>0.56000000000000005</c:v>
                </c:pt>
                <c:pt idx="5">
                  <c:v>0.69</c:v>
                </c:pt>
                <c:pt idx="6">
                  <c:v>0.46</c:v>
                </c:pt>
                <c:pt idx="7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23-4108-B479-752D3A5CB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1423168"/>
        <c:axId val="491426776"/>
      </c:barChart>
      <c:catAx>
        <c:axId val="49142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426776"/>
        <c:crosses val="autoZero"/>
        <c:auto val="1"/>
        <c:lblAlgn val="ctr"/>
        <c:lblOffset val="100"/>
        <c:noMultiLvlLbl val="0"/>
      </c:catAx>
      <c:valAx>
        <c:axId val="491426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42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F7510-B9ED-40E0-8274-4F64AD62B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E24B0-B97F-4932-93CD-4307D6181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AA17F-CB06-445B-ACD3-321E84E51A8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3A0DF-A8A7-4EF4-96E5-757FFFC2A9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C987-E8F6-4FD2-BFB2-04815BD1D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8EF9-7F2B-4B20-A25C-9E80C16977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41C0-BF72-4A20-AFA7-D05563D549B7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AF9CF-D1E5-49FD-94F7-B246BB67E2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3921600"/>
          </a:xfrm>
        </p:spPr>
        <p:txBody>
          <a:bodyPr anchor="t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anchor="ctr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733800"/>
            <a:ext cx="10840914" cy="20574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0"/>
            <a:ext cx="7543800" cy="6856214"/>
          </a:xfrm>
        </p:spPr>
        <p:txBody>
          <a:bodyPr anchor="ctr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2450" y="3134308"/>
            <a:ext cx="3814235" cy="20166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escription and Co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6192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5366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2308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99250" y="3837470"/>
            <a:ext cx="1310050" cy="95900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anchor="ctr" anchorCtr="0">
            <a:noAutofit/>
          </a:bodyPr>
          <a:lstStyle>
            <a:lvl1pPr algn="r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49" y="2255967"/>
            <a:ext cx="6610351" cy="3476618"/>
          </a:xfrm>
        </p:spPr>
        <p:txBody>
          <a:bodyPr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anchor="ctr" anchorCtr="0">
            <a:normAutofit/>
          </a:bodyPr>
          <a:lstStyle>
            <a:lvl1pPr algn="l">
              <a:defRPr sz="3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75" y="4021138"/>
            <a:ext cx="8486775" cy="17605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869599"/>
            <a:ext cx="5202071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270" y="1869599"/>
            <a:ext cx="5228444" cy="9162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anchor="t" anchorCtr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57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4B7D2A-0DF8-424B-9572-B79AEBB2D9DC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99DD2A-B520-4620-9B43-64B657BA2D4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llar icon">
            <a:extLst>
              <a:ext uri="{FF2B5EF4-FFF2-40B4-BE49-F238E27FC236}">
                <a16:creationId xmlns:a16="http://schemas.microsoft.com/office/drawing/2014/main" id="{FC7E2CCC-C53E-454B-9DE0-F2484BA0FF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77705" y="1524000"/>
            <a:ext cx="1905000" cy="1905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210" y="2716272"/>
            <a:ext cx="9740790" cy="242146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Convolutional Neural Networks for Facial Emotion Recognition with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3D91-AB3F-4EDF-B87E-FDDF6C5DC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Jocelyn Tan csc481 final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67" y="524445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10" y="507324"/>
            <a:ext cx="7837105" cy="1260000"/>
          </a:xfrm>
        </p:spPr>
        <p:txBody>
          <a:bodyPr/>
          <a:lstStyle/>
          <a:p>
            <a:pPr algn="l"/>
            <a:r>
              <a:rPr lang="en-US" dirty="0"/>
              <a:t>Methodology: Image processing</a:t>
            </a:r>
          </a:p>
        </p:txBody>
      </p:sp>
      <p:sp>
        <p:nvSpPr>
          <p:cNvPr id="6" name="AutoShape 2" descr="data:image/png;base64,iVBORw0KGgoAAAANSUhEUgAAAXIAAAD8CAYAAABq6S8VAAAABHNCSVQICAgIfAhkiAAAAAlwSFlzAAALEgAACxIB0t1+/AAAADl0RVh0U29mdHdhcmUAbWF0cGxvdGxpYiB2ZXJzaW9uIDMuMC4zLCBodHRwOi8vbWF0cGxvdGxpYi5vcmcvnQurowAAIABJREFUeJzsvVmMZNl5Jvbd2PeIjIxcK7OrMquK7I1kd7PVBEi9CIMRRD54PA82Rg8zhm0M50UADQwEC3owDPtlYMx4oKeBObABCZDlsSFTFgRCtihKALXQ7HYv7K2qspasJSv3zNj3iOuH6P/P//55zo0bmVndWWT8QCIjbtx7tnvOd/7z/f/5j+O6LqYylalMZSrPr4S+6AJMZSpTmcpUzidTIJ/KVKYyledcpkA+lalMZSrPuUyBfCpTmcpUnnOZAvlUpjKVqTznMgXyqUxlKlN5zuWZAbnjOL/hOM5tx3HuOo7zO88qn6lMZSpT+WUX51n4kTuOEwZwB8A/BPAEwNsAftN13U8uPLOpTGUqU/kll2elkb8F4K7ruvdd1+0C+N8A/KNnlNdUpjKVqfxSS+QZpXsFwGPx/QmAb9hujsVibiKR4O+O43h+198nvS6/m54Jml+Q523PhkKn50zTaigcDvv+bkvrPPeZZNI217+5ruspv/5tkvz98hwnruvCcRzO03Ec/k6/AaO2kuWyfdZtSr/Z6kTpm/rYRa6GbW1t+m1cvn6/m96jftdnqZd8J/Ia5ee6LobDYeB0xokur+wftrT0u9b5BP3u18/0M+Vy+cB13blx9XlWQG4aeZ4SOo7zXQDfBYBEIoFvfOMbnk4fCoX4Pwl9phfs95scoI7jIBwOe+6X94VCIf6Tacnn9TMyj2g0asxbPh+LxU43iKHD6QlNA4HjOIhEIp5r+jNJPB43/mZ7zlRP029UL/1bIpHgwTYYDDAYDLiOsh17vd6pspJQunJC8ysz3U+DwDRIhsMhv6NoNOpJezAYAAD6/b6xf+jP/X7fk77+08/LvjxJO5jaRIoJAGT/pc/D4ZDfyXA49J1Q6Xu32/XUQ7cBCZVf5jEYDDAcDo2gJPPQv4XDYfT7fQyHQ34/sVgMoVAI/X4fvV7P015+fZ/KIstg+0/9lPoqpRUOhxnIqT6Ubr/f99RT5ievyTah51zX9YyL4XDIaem2B4A//uM/fniqEQ3yrID8CYBV8X0FwFN5g+u63wfwfQDI5XKubeD4AQ3gBXD5m7xOL8WUrgRxE4CbQNkEjLYymUBR10fKYDDwDH7q1DJveumyLlRHPfGY/tvKYGsj27PyGeCk80sxAbmf9uiXj+2zHIAyX/qt1+shlUoBGE02nU4HvV4PsVjMMwl3Oh1jf5BKgARyW1vRMzYxTYZ+YmsTnZ/u07qMoVAokFZrKpdfGUx9fxyQ6880yUSjUVZUIpEIg+JgMPCMBVu5HMc5BYZ+Ildiw+HQOnZpXMo8TXWWdZHjgiZaOYFQGnLSlXWbZGXzrDjytwHcdBxnzXGcGIB/AuBPn1FeU5nKVKbySy3PRCN3XbfvOM5vAfi/AYQB/C+u637s94xpVpeatLzHtEzVM6i+R2vc9JuJwtEavGkGNpVXX9cass7blDZpHSbt2qQ90zP0J5/R2pdtdWO6ZtPAbCsg4PRS1rS0tZXHVha/z37XpCSTSf7carXQarV4OUu/xWIx9Ho9hEKhUzScaekt605/ug+Z2gE4eS+TauQ2rlv3FVl+WV79LnS6lKZeTYyzA8i0qBxB+GApvV4P4XDYo5E7jsN0BOClMHW+8ruJgrGtEKi8kh7Rz2pNmTRs0tJt7Sqf1xq5SeSKybTK9JNnRa3Add0fAvhhkHs1YAKnwRQwc9d6maV5bht1IgefHgimtE3XTeDrOM6p7/p5WVZdR+K1TXwvvWTq6JSPBHFZT5MBR3+3LVP1BGTrpPK/5PqI75SgJZeQGoh0HiZqYhyg2ySbzaLVagEYcZCRSASxWAyu63qW4fF43DMZUnl6vR6DeTQaNbaTjV+38eeyvuNEtvE4MNf5y+t6ya8BXOZFYpuQ/YySUqQy4TchDAYDRCIRjw1D9idTnzApI37tJX/T9CSBs1ZETP1M2iPkuKR20Nw4pa3z1OXS6U4izwzIJxUbSOtK+2m/pusS3PT9No1K/7eBryyTCZRlGvol6gmGrhNIEwiaDFIEJrY6kuiyBNFmbe0qB6Tpd+qIciBQ+alzmwae3yAMcl22iwmEHMdBvV5nECgUCkgkEqjVajg+PuZ6pdNpbnvSyuUg7/f76Pf7RqO1qVySU7XVOehkJDU1W7tooNDvQbaH6Vn5jARMabwLAi5+tgESE6BHIhH+k1yz5M5N9Ta1oZ646D7ZP00TnWwrmbdJMZIrLlmGwWBwSgGkdAnQTeLXX4LIpQFyYLyR0Eal0Pdx121AJ7VZ+YyNRtC/aw3cpBnp75SfHx1iW3prMJF56M46DjRtmqR+1tQO+roEPw3gul38yjTJdSk2DarZbLI3UK/Xw3A4ZINns9kEAJTLZYTDYcTjcaTTaWQyGaZdSFOkJbbWMjXIua7rMYpqQ6Rsr6Ci+4KmzeTyX4O3BMYgeWoKQHu7mO63TVQm46ppwo1Go4hGowiFQtx2pJHTOJEGQhsg6jGmFRD9WSqNsp7Ul2RbaG3d9AyVU74vane5OjXRa5rWmkQrv1RATmICEbou/+vP8lkTgPtpq1r0pKGfsf1uu9+vnvKeXq/HZZaTi6xDUA7TRpsE0RTH1c30TCQS4cEGnGgntgnQrywm8DDda6Ma5PdcLodyuQwAePr0KRzHQalUQi6XQ6VSAQDcvn0bmUwGqVQKxWLRUw/S1iWVRWWU1IN8D/1+n98j0QayXJNqXLq+eqWnAVv+Po7jpnYK0hfGgYt+11JzJTHZbuQ41a6MpKnTOwlSBgnEMk9dVznWHMfxTBamdHUdNWADOAXwprFjo7tM+QWRadCsqUxlKlN5zuVSauR+hgY5G5p+14ZAm0YuNRtbeiYtRc7eJs3StIw2zeA2TxMSzXnLNEwGHFP5Tf7mMn3ZTjaxaT8m7p4Mirps9Ds9QwZH8lCQWhtxk+l0mrUj0uxJ0+l0OmykdF0XiUSC+Uf5/uv1Oo6OjlCr1ZDP5wEA+Xwee3t7ePvtt9FsNj2bNbrdLobDIer1OkKhEHZ2dgAAN27cQDwex8LCAnq9HqrVKtcjmUwiHo9jMBgwJRAKhRCNRtHtdtmDQpZrMBig2+1OtHTW75i0fjIqJ5NJj6Zr2pTjOA6X0W+10263reWQfZ7qpGkl+WfS5k1cMXHj0l88kUgYeW09NsjPHBj1FTJkm4yXuk1kn5PGeaJOiFoxtZd+RmriGhuon9I7k++x1+uh2+2i3W57aNNfeGrF9F0bS/U9elmvLc06LduEoZeBprRNS1STK6Uuh6lufsurcUsvkwFZP2fj4bVoQJi0rFKSyaRnUqJBKMGn0Wh42kaCPtE4wAiACcglLx0KhRCPx5HP55FMJnFwcMD1KBQKaLfbuH//Pvb29gCMPFtisRja7TZSqRQ++eQTzn9/fx8rKytoNBqYmZlhwxt5GJGhiq4TOEgbiKTI6DdJ3wQVCQB+Co28XwOhLU36HPQ9mhQjXb6gYlOyJLBq5Uxz+TKdcXnL8tqMyTRZSrAHcOqayZvGVi5TvTV9SnlP0n6XAshNwCg7lJ8RVIOn3v2ltWASP23ZBuQ0KDUoy2dkPWQ6ftvqTQZOnbffoLVdj0Qip57XeQcFcpvR6CxpkfZIHKgJ0BKJhAfgAbAW2+120el0AADFYhEA0Ol0WBsDRiCbTCaRTqfR6XRYy3z06BE2Njawv7+Pvb09j1tit9tFKpXClStX0Gw2kclkAABPnjzB0dERNjY2sLa2hqtXrwIAlpeXAYyMqZITJV43FArxfxMIBdllCcCjpZKY2tzGB5skqFIURGQ+EiBtYKZBSn+X9dB8M/0ux5lp1yWlK+0GshxBjLCUl66HNGiacEBr5dpHXY9D6ifac2USuRRADpg9UjTlYANJeoau6+8m+kQaQxzHsVIigHdykJstbBOMaYaNRqOnOoStM9kmrKDaBuWvJw8bqAcRW96mySFoWtrjg9o3HA4jFot5jFt0XXo40DPRaBTxeBytVotpj52dHd7EQ+APjIzJe3t7ODw8ZHoHGHmthEIhdLtdxGIx/g+MNhHt7u6i0+ng8ePH+MpXvgJg1C9KpRKAk4mEJJPJ8AQu+4ym9IKK1MBJtLeUSZPV7R3kPU4K5DJdTauYNG3T5EKAKT1u5OpFGnDlKofykZSRplPkdRO1Ymozklgs5nHBBE6oHN23TBOaLW05riXNqn8PKpcGyMdp4PSdfjdp8fpZ+m7jwbWmbdLuTRq51gh0WU1A7rcM1C+dftNlspXfNgh1fUxAHlQr1IPbBARBAUBvFqIOLDeEaG1qOBwyv9jpdFgjPzw8xMzMDPL5PBzHYSB//PgxWq0WIpEIdnd3+XqtVkO73UalUkG5XOYyJJNJRKNRDAYD9nDZ39/ncnU6HTiOg+3tba7HYDDAyy+/jLm5OQ+1Q2UNh8MM5FQXvcklqEggA7zvQ3ta2Dx5gk66Qd0iTaClwVLnYwJRqo8NZG22KjmByU1EelIxlUuWT3v50HVK17QqoHuJS6fvchzIiZ36hx4ncnKKRCKBx6OWSwXksoKmnZ1aAzGBhwZ0E+iTyN/k71ID12AqjZN+6ek6BTVQ6t8k+Mq6mp4zcfTjJGjHsYHAWTQ50mZ0exEN4TiOZwcl+X5TFLxWq8VA/ujRI9y6dQvdbheDwYCvNxoNdLtdOI6Dp0+fMjj3ej1Eo1G02200m03OO51Oo9FosEEqkUgw+KdSKfT7fWQyGeTzeQb49957D/1+H6+++ioKhQK/YzKcxuPxUxMmAfkkqyKTJq37Gd0nf9MThh/vKt/dpH3CZFT14+VtWqsfkEtbikxf3wt4XR61e6bUwOm61vipDRznZLeyTIuu0XWJGzSREFZQWrq8elWvXXcnMXQCU/fDqUxlKlN57uVSaORaO7EZGzX9YtIGTfy1pjjoOn2XPLnMR1MrslymlYApL62RaapEavwAePnlV3eZp6ktSWxLU3ktqPZl4++CLtdN5TS5Xpq8BMLhMBKJBGvppPECI9vDgwcPmMOWWhClSy6CupytVgv1eh3ASIMHvNvVKX9yD+v3+5idneXnq9Uq7t69C8dxsLKywjtBXdf1bDcn7weqH2l/QVcwpvcn+xiV1UStmJ7RYqIUg4jUkG3aua6jbN9xKzu9qcYWj9zkNqg1b0rLtlLQKx5ttJRlofRNqwgTDWOyWZiYA7n7c1K5FEAOmAHBBGb6XhOd4NdBTGlpAJbfdVo2SsRUTikmXpQGszS06njXpjaxGYtMeY4D10mA3A+0JwFx6f0jOzlx4ESRyHpSoCsCchrUDx8+RKVSYd9hAuRGo4FoNIpMJoNXXnkFW1tbAICtrS32YwdOIuoVCgVEIhHU63XUajU0Gg02dhIo9/t9HB4esjdLNBpFo9HAxsYGGo0G5ufnAYDdHiWNIuso2+E8Mq7NbQY8+XvQtPyeD+LRNE5MCoieIEgkwJq4b1OeEmBNNJBpcgmFQh6fdOlFJakV8ojSFJhpnNry0W1ge94mlwbITUBqAicJpCZjIGk7ulG0dp1Opz1GN8mRSX9lel7mAZx+aeMmBB2CU2sUJPpUH90pdX1l2+nJx9YRZKfXg1nWQ+c/biKVJ5/IsK9kyKF7Dw8PUSqVEIvFUK/XGdwolOzh4SE2NzcZrOfn51EqlVhbbzQaePjwIYDR5pVoNIpUKgXHcTh2Srvdxt7eHjqdDtLpNMdaGQ6HaLVacF0X2WyWr3e7XZTLZbiu6/GIAU7ANxQKIZVKMd8ei8WwsLCA4XCIhw8fcru89tprGAwGuH//PqLRKK5fv45sNgsA7ApJYQPW1tYAAJVKBYVCAc1mk7l9YNQX6eQlisJIZbL1O/qd3DVp0qITd0xctJ+B0tYXbUZbmbacuPyE+GWpXdN1rURojl3X3cY1SzCnSZpWS5Lblmmaxjt9p790Og0AbISne+VER/2KJgS52qOxMk5Z8pNLA+RStMZr89wYpwWPS9f04vyesWnk+rqtM0yqxfuB+Lh7JxFT/XT5/PLxA3tTHXO5nAdcCEwTiQTi8ThCoRBKpRI++eQTAMDf//3fY2trC/1+H5FIBEtLS7h27RqAkdsgUR+9Xo+BgwZIp9PhGOTACBjz+TzC4TDK5TKDdj6fx+LiIu+wa7fbbDiVoW7L5TIDBfnD04CmtLLZLFKpFJrNJrtKvvDCCwBGCkS5XMadO3ewtrbG2lwoFGJ/cfJ91+/E1l+0lhfE0GgSPxDx+661R/l90n5pGlskeiepyQsFCDZ5SM8SvzEoAVu6H0qN/CzihwmU7yRyKYDcD0C0hkufbYdO2MDTBEqkndDGGcmR+5Vr3ERjmniCAJz+XZfVNgnptjR9tolf/Wx5mLR4uq5tAaayh8NhBl75GwEobYMnYJyfn+cdlZubm3jw4AFqtRqn12w20Wg0PHQMbZnv9/solUqYmZkBcLIKyefzmJ2d5XfebrdRrVa5DhR/nJ6h/kGuiMBIA6tWq4jFYgiHw+yaWK/XMT8/zy6NnU6HNcBr164hFArh4ODA4w8/Pz/PE0YsFmOKiCYLWz8yKSB+/dMktves7/F7xgZAZwFyG+VjChZnWl0EAXLbGJe/O87JKlNuXJOTt4lWCvI+bLt6z6qQTb1WpjKVqUzlOZdLoZEDZkOkiTPSfLBJ89Oaiylt+ix3P0otR/7301j1dZPXik0j1/nq8tnKYNN6/JaINhnHkdvK4rdy0GXTdex2u+yJkslkWNOiTTeJRAKRSARf/epXAQALCwv4kz/5E5TLZayuriKTyeDevXsA4AkW1e12WZMdDoeIxWKIx+Oo1+us7c7Pz+PFF19EOBzG3bt32SecKJ5er8e0ijzhhQyeqVTqVEiFWCzGOwCB0aajVquFfD6PaDSKg4MD1hKpjjMzM/jwww/5eiaTQTweZ08Xsg+QYVX7nvut9mzvyHEcowapP/tp1SZN32bUs/1mEunPrUPfmvrzWSkNXT7pQ67fq+OcHDVnsyn4tZWkb/zEZJSeVDO/NEBuA195XdIpGshNnVynbbvux4/r/yZvFgn85wVyKTYvG12+IL/7ia6LntBs5dbl13yjrjt1+mw2y9vwQ6EQgxad20in29+6dQvAyM3vtddew0cffcS8Obn6EZ1CsS+IwqAJIZlMYn9/Hy+//DIAoFQqYXd3F8fHxwiHw0xtbG1t4cqVK+wRIw238n+z2UShUOAyNBoNHB8fo9freU4YymQyaLfbfFgFcfT7+/uYnZ1FoVDA9vY2G7eXlpYwPz+PhYUFz3Zt6nMEcDY3VtP7Nr0rEzjqPi2Bx0858EtXu/+Nk36/b3RwkG6FEuw0Pz4psNuUMPn7uEnSTwnTaWk3yKCKUFC5lEAuAVFf1w3vBzqmZ3R+0pdZdwzTyzS9RFO55HVZJluHkOI3SKmcfiDuN/hsba/zM01YtjKbPut2lQNNntbTaDT4N9J6KR3Sop8+fYrNzU3s7u5iYWEBkUgEm5ubAEbeHuR1QFo+5UE2kLW1NTx9+hTA6ACJUCjEoQBoQnjllVc4bG0oFGLtWJYrHA6jVqtxuQhgyb9dgm8+n2cf9XA4zED++PFj1Go1rKyswHEcHB4eAgDu3r3Lhlxascg2pW3+2uWPxortqDB9TXtbyfTpvfpp2HKcaQOnvEbpTApMcsxQWn4ulGfVzOVqQk6WJBIf9HjTLsI27DnL+LO17zi5FECuAdAGmCYQN7kf0neZPonuWKFQ6NRSTm69DQLktskl6Kyuy2P73Q+gg3Ya03M6XdvkF6RcMg360xb+drsNxzlZtuZyOQAjGqHT6WB/fx/9fh8bGxsAgHfffRfVahWRSASHh4fs6w2caI/xeBypVAqpVIq/k8GzVqux5k1up4VCAYuLi/z84eEh0um0h0bRFBsApl6A0YDO5XJYXFz0bDgaDkcxzSlwFgAGclo9kIshXd/a2sLMzAwKhQL29/fZOEv+6HqMmFzvTFpgkL0EpvEnxU9JOi/FYSuLzIv6js1rRdMecuOQXz70n+phGp8mIKcyaVfJs4hpfJ1FzgzkjuOsAvgDAIsAhgC+77ru7zmO898C+OcA9j+79Xdd1/3hhGnzf1Pjmr77PSP/S9GAFYSnsgHZOIAPUp5x+dL/oK5dk2oEgP8KxpSm7T7AG7NGtq306e71ejzwjo+P8emnn+Ldd9/F1tYWgyx5k+TzeRwcHGBvb4+1opWVFY6BosGUBmC1WuX84/E44vE4Go0GNjc3GaRyuRwWFhY8wEjlIhdGitMifbmbzSZTMVJL7vf7mJmZQSwWw+HhIcdtIZtAJBJBs9nkMtdqNRweHuL+/fu4e/cuXnvtNQDA+vq6ESwmAQBb3zG9N5Oi45cHXdOa+Lgy+YntOROQ67Y5K8Vi+ixBXuc7SVryu4kPD1K2cXIejbwP4F+6rvuu4zhZAP+f4zh/8dlv/9Z13X99jrSnMpWpTGUqAeXMQO667jaA7c8+1xzH+RTAlbOmZ/KT1kLGMLnFW5SHd0dp533pLy5F+oPKPE2nutDvkj6h++WuTZumQ1t99Wxsi1dtagetNQVdjZxFdNp+28mpzLQlHhi17dHREQaDAdLpNKLRKO+6HA6HKBaL7I99+/ZtAMDPfvYzpl263S6Ojo4AjOiFXq+Hhw8fotvtolgs4pVXXgEANm7K7f1U3kwmg3Q6jevXr/P1Xq/H5b1x4wbz2FS2x48fc4xxupbJZNDv9zlmOWnR1J9o9bC6ugpg9H4SiQSePn2KdDqNbrfLaXa7Xezt7XFaVK52u42trS1sbW2hVqtxO37pS1/iNiPaCADTRRRWgHZGAt7T5yVFNBwOT+0cpvJKmsLGa/tpu7aDL2Q+2vdapkflMo0RGvP6Ovl2y1XdYDBAJpM5RbvYvEykvUTSf5KiNWnXEjuon0QiEaTTabTbbY/3De2boGiblKesL70zui791oPIhXDkjuNcA/A6gP8XwLcA/JbjOP8MwDsYae3HAdIwApPpnqBeJuN+G7ds9EsryNI2CI3iJ5OA8nlAW6dz1nI7jsPACJxQKMDJAANGHXtnZwfNZhPvvfcejo9H3WN+fh6PHz/mjUFy4i2Xy/z961//Op8MRIB4dHSE4+NjzM7OAhiBNDAylO7v7zOvTTRHNBrF/Pw8318oFHDr1i3Mz8/zblEq/5MnT1Cr1ZBMJtHv9zktvfW9UqlwXVdXV5HP59kNUsZDn52dZYCnwd7v9/ke4vUBYHNzE+vr66cmb9ru3e/3WUkIOvDHKQSTisnl1C9vm7ud5qJNdI0pvSDj0aYgaYPtuHzkZ7qXlIloNOrhzmUAN+BEEZVpEZA7zmjzkYzb8rkCueM4GQB/DOC/cl236jjOvwPw3wNwP/v/bwD8F4bnvgvgu8DIACUr52fAsYE5NazWyIHTQZpkWtIoF8Q/22QQ0i84CLcs62nqiKZn5Mt/FhOHqa0nEWlkkkZDwDtg6vU67t27h+3tbbz99tvsUZLNZtFutzmON3mUHB8fs//17OwsZmZmPAdIuK6LYrGIt956iwG+0WigUqkgnU7zVnlgBNiSo3/y5AkA8CEUFP9F+qQfHBxwPA3pZdPr9dDpdBCNRpFOp1ljnp2dRafTQS6XQ7VaRaFQ4MmqXC5zunJnJ4URoD5K3iwbGxtYXV1lQywNbjrFaDgcHStnMvD5KULy93EKlJ+MA3HdZ4N4uphAmIBO5ynHMHDioqzzG6eo6byDcNmmCdG0kqfP1K/l2NKat9w9+rkBueM4UYxA/A9d1/0/AcB13V3x+78H8GemZ13X/T6A7wNAqVRytbeHyf1NeqpoMCfwNlmg5f360AhTXtL9kMoj6uQ7AMYBucmf1A80/dKylU/WexIxlWeSwd3r9dgDJRwOo9PpYDgcnfDe6XQYnPb29nB8fIz79+8jHo+zpt5ut7GysoJKpYJGo8HgtLe3hytXrqDT6eDVV19Fv99n2uWll17C/Pw84vE4jo6OcP/+fQAjWqRcLuPg4ADhcJi1ZQLsaDSKfr/vObPzzTffxM7ODtrtNlzX5fLGYjHMzc2hWq3i+PgYc3NzAOAJyCUBvtPpYHZ2FsViEQcHB56lNBk7CeApfzpRiLQ7Csy1t7eHo6MjBnLS2OheGQdGv0fpeUViCkes+0xQg6Hfitb0XaYrgVKXcRz4yjDANI5M9bIpPLby6WuyfjqkrrxXHzMnD6OgcugzPrWnDd3/ubsfOqOa/M8APnVd938U15c+488B4B8D+ChIenr2MmkOUquWQAx4/UE1703P6fM2TelQWqZOoDXoswC5rMukQG5KR14/i0ZlmqRsHXacUMwR4OTEE8cZ8d2VSoV3Uf70pz8FMNJ0iUMHwLG+b9++jTfeeIPBbGFhAfPz8+wJ8vTpU36PsViMQbtSqTD4k7YbCoVQq9UYyLvdLtLpNFx3dNYiTSJzc3Po9/vY2dnhQUUrAoqD0mg0cOPGDd4Q9POf/5zbqFqtcoTDw8NDJJNJ9l45OjpiwI1EIshkMqdoGtcdRdGLRCJMLQHgc0ILhQJmZmY8oJFIJOC6Lq9WgoCpDbzltUneub7f71k9xrRSM040wMuxZNL0/dLRZQnS123jQnLhMoqqpFbIHqI9Xwj06RQsmsg/T438WwD+KYAPHcd5/7NrvwvgNx3HeQ0jamUTwL84Rx5TmcpUpjKVMXIer5W/AWCawibyGQe8VAp9N2mrUouVXJQUk3VbWu9N53GatGiTlmArl22m1p9Nmw70c7Z7dBn087Y8x4lNIx+3UjBJKpXyRAwkjZEoDjLgJRIJbG9vI5/Po9Fo8DvJZDJ4+vQprl27hmKxyGmtrKyg0WigWCxie3sbzWaTKRyK6z0YDJibBkZGwrt376JSqXjalDhyOtOTVgPJZBL379/nZW6/38faZ7HCk8kkPvjgA4RCISwsLHh2j/Z6PebUSZuamZnB7u4uSqUSIpEIut0ua+R0HiitLEx+3fLgjH6/j82FZnfGAAAgAElEQVTNTY7+qN+HacOKXL779UltL6LPkxpN9WfTd9OzVHcbH+1n/CTRm/mC5G0ru0lLp89+VBD1B3l4Mu00lmnRKkuL9OKhPiSfDyKXYmcncLozmTxTJIBroJF0iGx0zYVLakWmofkwTfVQ/rKsNkDV5TYZSGWdgqQx6fdJZNwEGjR9OqgDOHHrouvtdpuBnE6xTyQSSCQS3Hnp96997WvY2triAUKU2OzsLGq1GpaXl7GwsABgxIXPz8+jWq3i3r17bASNxWIolUpotVpMQ1Ba5B42MzPDp/qkUinU63WmR2Sdj46OWBm4e/cu0zErKyvo9/vY3d310CSO46BWq+Hx48dIJBIYDAbsXnd8fMxHxrXbbZ5IiIpqtVrsSgmMDMO9Xg+ZTAa5XA5Xrpx4+NLBEbbt+7Z+aOvPQd+zlkn6ohyvumwm5clkJJVpUb393HZ1Wroc8to4fp5+0xMRXZeOE/J9yPFA12S5TOGfJ5FLC+RSbJqDHzDavF1MmovO089iHUTTsJUdMGsOk2g2QQbJJINx0vr4SaPRYGCKRqNotVpsrQ+Hw57zMRcXF7G9vY1MJsPgWa1WEY/HsbGxgUKhgJWVFQAjznlpaQmlUgmpVArJZJLzoZ2TdGYnvbdGo4FIJILr16/j0aNHDOSk7UajUeTzedbgP/74Yz4xKJFIIJ1O8ylE1WoVq6urqFarcJyT+Cjr6+u8opidnWUbQCgUQqFQwNHRER8RRxMPGUWj0Si63S5vxSeuX2ridH+v18P29jaq1SquX78OYKSx1Wo1nmCCbEunstF7tfWtoGASZMepn+gxocedCWzl/XSPzTHBlJ8J8G3a/DhjI90r216e5CR90vv9/infcfmM5s5NPu9+cmmAXDem1r6BEy1aOtDr2VBq5QD40Aj6T6JnR5txU/+30TGyHqbrFFvDpBHIIDxy+WzKw7RS8fMeMF0P8ll3JLnMs7mcFQoFT7uSplir1XB8fMxAt7Ozwwc7LCws8IEM0WgUe3t7eP3117G6usqBsShuyXA4RD6fRyQSYZfFeDwO13WxuLiIbDbLzxwdHWE4HPKkcXBwAOAkvG0kEkG1WmUtOpVKsW92s9lkl0eShw8fsvZLbfHw4UP+3u122f2Q/MBTqRSfM0p1TKfTeOGFFxCJRDjELrWVbH+iN3Z2drC4uIjDw0NEIhHPqqZYLKJWq6HZbCKVSnlAgPoUbRoC4NkcZHp/tu+UphQ5ZrS3heyj0mVQaqv6oAZJyek8bRMM5avHdq/XOzV2qE1MHiU20JSat/ydPFBoBSFdbB3HQTwe99SJlBlaQclDS+RnMoiSPJfUChCcXrBp6LZ7/LQQv+umMgStw6TpjKv7s8p70t9sIA7AA3zk89zpdNBoNNButxlc0uk0QqEQkskkqtUq0yHNZhPZbBa5XA5HR0ecXiwWQz6fZ25buukdHBygXq/zOyQKY25ujv2s6/W6ZzdmvV5nf3W6TuBO3gOSo6TJSZ/rqNtBTvi5XI6vZbNZ3tkZi8XQ7/fx6NEjtFotz6YpOmczFAoxfUN2Bwr9S5487XYbyWQSsViMdxPKvuM3Rkzvzm9Cp2vafZBAJ2i/C1IOfV3nKX+bZDXp504s79Fi2oVKIG4CWpuyNu4ema6tLH4yPSFoKlOZylSec7k0GrnfrKxnLbpm4/m0Rwtd0/f7zejjeMJJ0jI941cHW5q6TOMolXGaT1CNaVxe9F1a7elA5Ha7jVarhcFgwFo07eCkjTGkecs4GU+ePGHuPJfLIZlMot1u81Z90mRJeyXOWR5mTL7Xn3766Sn/dtd1eacdXU8kEh5DI2nr8XictWXasUrPkBY1HA7ZM4WW3LSUl9pVr9fjE4Tkkr3b7fIym7b8Ux60Qeng4ID94ckPneKEyPegvbOCaN76/WtaI6jvtR5nJsOqn2eW1sLld1MfDLrCNo07WQ8bJWry4NH4In37TeNatoXtYImgqxSbXCog10tDPxDXHZS+61gG8oAD7eIo/0uxbZDwmzxMadlcKvX3IC/RRBWZ7g8yKUz6OehvmUyGAwjRIcqu6/IRafl8HsBocDSbTTZOEmDmcjmk02lUKhUMh0NPbBZyMSRApUMgotEoTwaJRILdEmmrfblc5kkAGBkPabdpKpXiQShdVEOh0UlDMrZ5v9/nPCTlIgGB0qLwtvRMs9lkLpy21NNkQOA/GAy4nWhjELVjJBJBpVLBxsYGFhcXAQAvvvgi0uk010f2Cx1LPQi1OO4dm8QG2DagMo1xahP5WbapTCMoZ+ynIJnq6rcD1OQeqrFEBuiT+KSflddlWjL0wlnlUgK5/K7Bmv7LhpH3+xkobdqJ7oy6XLby2sSWjq1+fmXyyzPIBDAOgC8CyEl05yVAIjCXv1GAIdlWMzMzfLLP8vIygxnt2CSjVqvVYuNhMpk8ZYgCRp4mMpCW9OFNJpOIx+OeWCd04AQBeCQS8RzpRhq3CSRJo5OeCBS/vFarwXEcj0E7Ho8jnU6z1wmlRd4ykjcn/3Q6TYkml8XFRTbOavdD+Y4mAXK/e0hMwKbTsikn4xQiKq92n6Q8dbRT+q8NpLb0JYgGmag04I6brAiQNRbJ8mqQl5Owdr98Lr1W9OxuAzk9u2ntmZ7XGqwG8rMApp+2YauTrpspLT/QtK0O/PLy+z3oZz+tXwvd2263GUjT6TTS6TSGwyH29/dRrVbZUEceHqFQiL15ADCQETjLaILZbBa1Wg3lchmpVIqjFkYiEeTzeYTDYTQaDfbqaDabiEQiuHnzJhqNBmv3RK0AI42aQHN5eRn7+/t8iDIFwqL7CMjJI4LaRHtVkSQSCTSbTaZLaNVBdIs+Y5S8SxzH8cRPkSuERCLB6dTrdT4wI5fLnTI0m8aFrY+MA3I/jZXKGGSMmMCcnpeeJFI7l2loIJeeLiavNw2KfmPOJjr0tSyPLq+cTE3GVQ309CyVf5Ixd6qcge98hmKbvf2um7g4xzlNrWhaxU+bNJVrksY0pTMO9INOCn6/TQLi434bx7ub7iMZDAas4RJAHR4e4vHjx9jZ2WF6geKrkNcK0QWZTIaBlWgRYMSpF4tFDng1NzfHZTs8PESlUsHx8TEcx8HS0hKAkcYqz9ak8sjAU9lsljXcmZkZBmkdI554c8c5fQo99TmtPMTjcYRCo1grcjXS6/XQbDb5dCC5LKd8tCtiu91Gt9tFrVbDvXv3AIxioIdCISwuLiIUGp2eZOsH4/Yu6O+2964BfRJvMD8gl/9N3iE6PwDsNULAaHMftJXFVldN50jXQpvLom2yNNVPa962iU+WJYhcCiAHgs0+fp3P715T45q0jElA+zyAq8syyeQStAy2PP2eDwritjwILCmter2Ora0tbG5u4vj4mAdlp9NBJBJBLpeD67q4evUqgJMt7/v7+7zhhaTf7yOTybDv+dbWFoARkFO5M5kMb7ChDUi085PAmzTrdDqN5eVlD9+dyWQQi8XY95smAtptCXg1NKlUEMdO10ulEtM3rVaL697v95HNZvmgAVp1lMtlDIdDJBIJ3kQEnGw2IXqF6t3r9ZBOp/Hyyy/DdV288cYb1n5OYtOsx4E4AaUNMPW9Z1GAdF4kEsw1j24ri00JDJo/cJrOIYM2/Sb/bEZYv4njPNhjkqn74VSmMpWpPOdyKTRy4rtoZqPlEom+bvqN0pHHrtHv2shJ99oMH/RdL3FlOlIbkFyePtBCakG2zybR2rgur0m791smag1BUk5BRFMKps0gRD8AI4NetVrFxsYGxxyhTTGzs7PY29tjLxPS5Pf29rC0tITZ2Vncvn2b3Q9ffPFFtFotzM3Nodfr4f3332eKYWVlBc1mE+l0GsVi0bMNemZmhjfmUFrhcBhzc3PsOUJadCg02sSTzWaZ/pBufeRFY+Ni9fsYDAZIJpN8yLLkvWOxGOLxODY3NzkeealU4nEg+eKlpSVUq1U0m03s7u5yPVKpFFZWVpDL5fDyyy+zQRY42S2oOVzTONBi4mp1vyUxxQDX98jnpMFX3yO5ZZ03ibQDmHhxEgrWJo/+k7s6TSFiTTQIPUfunHI1Rh5U8tBten/yPQInu2Clh5R8J0SpkTeVqe7j5FIAuRYbuJgaWw8gE0D6LSmD0iDjxDa5nHXJpD06zrv0khIUvLWMaxOiJACwl0WpVMILL7zAXhYA8JOf/AQLCwt48uQJbt68yYdBrK2t4eHDh0w9EHdO+ZXLZTx69AiHh4dYXl4GAA5Alc1mEY1GmYoIhUIcE1waKGlLPQ1MDdYEKmTgBE6MojL8AOVhWz7TlnnytpFAHo/HeWIjuwF5uRD1Q6BFu1PT6TQymQxz+hTTo9lsolqt8slIk7xDP7H5cpsAPShNEISaseUBnI50KCc8PZGYdlPSf1N9bOX2U5BszwRJ1yaSh59ELiWQA/68kkmjtIGyaSODTl8bQm08lq2MfryXSXO23avLexFg7jfpnTUdmzSbTdYowuEw8vk8Gyqr1So++mh0xki5XEY0GuUQtORffnx8zNEC5+fn8cILLwAYuR/SIbudTgfhcNhzpFupVEKhUODfAfCxbcBoUtFeTCYDJa0oSPOSGhWlZwrqZBNa0UltjiaYeDyOxcVFPvaNQhKQ1kb++PQ/HA6jUCjwBJbJZJDP55HP5z0bUrSc9Z1rMNUgPK4f+6Xrx7ebrhNPrlff8l5bNEFbOjYw9qtPEDdHP/dJ+t2GE3KlO6lcGiA3AbFe+msglN9NPpt0n7wWBHT9ZlnbUprE5uI4Lk1ZdlMnkW0x7ixBXa4gWkPQtLTIdpfRBPv9PnK5HHtsPHr0CO+88w6A0bKUvCwcx/HEVCEpFovswfLo0SOEQiE0m03k83kUi0Uuz+LiIhKJBG8ski6DdJSbXK7qdyjbiDb4kCugDGZEXhJSs9YDWwq5P+pTYyhtcpskX/Vms8n+9vKkmG63i1wuh0ajgWazyUbb5eVlzMzMoFQqsSumruO4dxdEtPZ6FgAk0ekEVZRsrnmUjv6dNHUTDWby15Z56es2OpXu1Z41pjEvMcoG/CaMeO6pFVtHpP+mw5QBr8M/iQRG+i7TMvmsj9O0dblk/uO08HHgrl2TdDqO4wQGcl3WcauXoGJbJcjofOFwGPF4HOVyGXfv3sU777yDjY0NAMDNmzdZy61UKp5djBQAKh6P49GjRwBG2mqhUOAoiLOzs8wtk1sibe8nIB8Oh2i327wT0zQoNBDT0XBEoRBoy7aXIUsJSIh3lelJG4LkkuWRg9pXnXhSuZog7xbp5QOM+GI6+Flv0Zdi64tBJYhdJ+ik4Tcp+Gmy+l5ZNr/rJh6e6qDHkJ+CB5hDzdqUOo1DNuVTPjOuXcfJ1GtlKlOZylSec7k0GnkQrVdqvJprsi2B/DRx+h5UA5f367xNv5mW8Lb6yZlfas8630kNlUHyDiJ+XD19l/7WsVgMrjsK9PTgwQPekQmMaJd6vY5wOIydnR0+dIE8Qyi+9u3btwGMNPWFhQWUSiUkEglks1lPeaLRKNMqpMl2Oh3ebt/v908ZyEiTllqWjF1P3gQktPlEavdaq9MeHfF4nANgydUk+aoTbQLAcyB0OBzmtiKjcTqdxszMDBuAb968ibW1NayurhqX/JeVWtHpSbHRFPo5+V+vhGzGQj3O5Lu1lVeXSaZt08b9qBX5jEmrp75nKv84uTRALsUPePSfBtGzeK3YljvyHlO5bNSH6Vnb/fq6XwcM4j5mK5+tTudNS36n2NgkjUYDoVAIN27cwOzsLMdH2djYQD6fxyeffIJisYi7d+8CAH71V38VruuiVCp5XPYymQzvYiQhN7x+v88nBsmogRSzhXhtCb7kGqZdx4gXJ+rDBBxylyZRKro9Xdc1esYAXndYAmtgtLPUcRzeIERb8aPRKGZnZ1GpVLC1tcXGz5mZGayvr6NQKHgOKZj0vdnkWXqt6AlhnND9BL7yfWgKxcSnm8oVpB2kMVxPGJSGSYEM0h42kDfFkwkilxLIAf9Gn2Q7fRCvFf38eUHO7/dx947r6Gd1HbxIsdWn1Wp5ACgSiWBlZQWlUgnvv/8+PvnkEwAjn+lut4tsNouHDx+yJ8bBwQFWV1fRarVw69YtruvS0hI6nQ5vVXeck634nU6HNV8CWgBs4KTfqT0JvMk/WAI5gbdtwiT+Wk8Kut+QZi01fyn0TCaT4fJms1mOlKg1ePobDod8zNzm5ibm5+exurrKcVgm6YfjxAROk7rdjUvfNFlorVyKSTM2Afl5ViO2EBtSpEau7zFd9+PU/fL/XIHccZxNADUAAwB913XfdBynCOA/ALgGYBPAf+q67rFPGqeiykn3MFPF6R4dd9mmMdAWarpfu6SZOoBMW6ajX4gezPRZ3quPo5K/03MAPIYreb/cVKD9mW0SZCNI0NCgtpWC/C4HYKfTgeOMPEAGgwHq9ToD9uPHj/lYt8FgwPTC1tYWut0u1tfX4TgOb7cn42e320W/38fKygpr92tra0gkEnxUGwl5iqTTaeO77vV6aLfb7AXS6/XYvTAejyOTyXAdG40GotEokskkWq2WJ+44AQ+F7AXA1An1aRNohUIhj+vl1atX0el0cHh4iFgsxm6JchMc0S7AyJNncXERhUIByWQSnU7nlEaujYe29znu3dqum06w1+AqNVodGEuOL1NMFe1dYgJIPyCXv+nP0kPKT+LxOL8LUlJobwLtT5AGcJmPHtPhcJhXmpQ/eSlRoDZKy8Yi2OSiNPJfc133QHz/HQB/6bruv3Ic53c++/5fX1BeFyJBZt6g14MspegFy84oY0jYZt9JNQo/uYi0/JaJciesPGCi0WigWq2yRwsBD4WRJS2TAI5ijZM0m00Ui0Xs7u5ibm4O1WqVAZB8suPxuEdbBk7AQrY7gQZp7zKWRjgcZi8QKgvVS7oPyrMm/dqElAf5fuX7l5MFHSxB3Dp55XS7XY6/IutBx+jRAR22cnweYlpBTkqfBM2HxI/6OSuFYxLT0WsmWoTu0f1Ml18qg/KafK+mOo6TZ7VO/0cAfv+zz78P4D9+RvlMZSpTmcovvVyERu4C+H8cx3EB/E+u634fwILrutsA4LrutuM48/ohx3G+C+C7ADyayWe/XUCxxoumL4Jy5OO4MdO9WnuT9+tlpV865+X8zpKG6XlbGaUGI7UM7TlCRrtkMon9/X0Ao8098XgclUoFiUSCtdJkMuk5HSgUCjFHLiMWas5bGhz1SigUCnGaJLQhiHhrWv7KuNdy+Ssj4ul2JWqOtH5Zdyonce5Ux1gshsFgwIdVU5loA5HMbzAY8DF60u/88xSbxuunEU9KGUjRm36ClMFWrknKYOLspSYt+5bM0xRSwPSMDQsmkYsA8m+5rvv0M7D+C8dxbgV56DPA/z4AzM/Pu8B4L5BnJTZQsgF20LRsLzjI86Z6nxXE/drwIkBd/pfb2uPxOMf/pkMjAGB3dxf9fp+PMaOdnYlEgkE5Fovh4cOHAEa7GI+PjzEzM4Pj42PcuHGD+XOKgSJPuge8QK5tCjSY5fmcZGijMgMnQO66LgeikulRgCQCbRIKQ2tbZhMgSw44Ho+zgVa6ccplO+AFh16vx0ZbU1856+Qf9H4J1jbaQ16zGSknHRuA/fAJP77/LDSLSTEhekSHCZHtYeLK6bMJyKlOX5jXiuu6Tz/7v+c4zg8AvAVg13Gcpc+08SUAe35pfB5gbctzHFibOo/tWb+0TP9tAy3I85PU0/RZ1mfS9PxWMhLI6TsBJnXMfr+PdDrN8cJpKz4BoDwkARhpq5VKBfl8nv+TgZQ6v54sCVyj0agnmBdw4rkiOXLyCqHj0+gMTcpDRt7T/YAGNaVFRjE5uWlenSYN6U0Ti8WQz+dRq9XYoEqATtFBdXxsx3HYY2cSJeMixE/ztgGrjpkyiZgA0wToNkPuJAqZfN5UN/neZbnkMyYg1k4ZelII6sig5VxA7jhOGkDIdd3aZ59/HcB/B+BPAfxnAP7VZ///r4DpeT5/XgBvA2Cbpj5JGvRfDn4pWpu6SI3cL62zgrhfHnSSPXBy4k2320W1WsXx8TH7SGezWaTTaRweHqLb7XK8EQInOrqMtG76TKcDZbNZPrqNgmhpY6DceGOqqx6EjuPwmZxyUxP9l8ZbXX/abk+DUPqwU7mkdkYTjIypkkwm0ev1cHR0hIODA57cyGBKRlO6X06Mku6R5fq8xo4JLE3atqaXJtXIdR4yf/mOpcHwvBq5CZQ1kOux7+dNI58DvCeYAeZzSYPIeTXyBQA/+KwCEQD/q+u6f+44ztsA/nfHcf5LAI8A/CfnzOfCJaimawMvv9nd9Iz2LLBp5DaXq7PKRWtp48Bcaph0XcfHzmQynuBT8rDhQqGAubk57OzscITDwWCAubk5DidbKBQ8O+CkV4k88Yc8WuTBy5ojlYOl3W6zdgucTHbEUw+HQ3Q6nVOeDATkBLKJRIL9umlCk0BOZ28OBgPeFDQ7O4tEIoHDw0Nsb297wvGSq6QE8maziX6/73F7pDrZdkiaNGeTTKKt6vvlNZtmbPoeRDRH7jdm/VYKk/D0po1AVBZKx+b7LfuYzFePffn9C+HIXde9D+BrhuuHAP7BedKeylSmMpWpBJNLs7NTzpCf1+7FSbRw0/VJqA8ThWLTyP3yvojlso3mCSq2ZbvkggF4PDKSySTTIb1ej8+olJu6IpEIFhYWUCwWsb+/79HUaXMPhcAlIfpCty9p74lEAu12e2xdXdflDUdaAyMunbxPNBdK7UHUCmnnUhuXxkoybDqOw3x6OBxGJpPB/Pw85ufnmd5pt9t87ifRMvQOKP2zxrA+r4zT8C+a2pEarm3VMe75Sb1mxtVPr+78Vifj6FrH+QWIRw54LcS0jJQGHjJqUYf229kpl5n6N7ou75MvTBpO5NJJL43oWTJa6TjIkg/TQXpMZSYZxx3aQH2S5aLfJqRxz9rKRifHA0Aul0O/30ehUMDPf/5zpi0ojVKphFar5eGw8/k89vf3sbi4iCtXruD9998HALz11lscr5t2MhIlUa1WuTzyAId+v4+9vT0+aYjaZmdnB/V6nSkU2Q/ogIqDgwNUq1Xm7rPZLHuJlMtlz4HI1CfkBNNqtRAOh5HNZnF0dITDw0MuLwX8arVa/B8YTRapVApXrlzhWO4A8PHHH6PX6/GmINpl2G63sbu7i4cPH2J9ff1U/9I7KmUbUX1JbP3P9PsknLPrutZymX7zExPI0ZjT9Ic0CNvKG7Tvh8Nhdn+VMW00z63LpPOi63Qgt3QjdRyHbSmk7AwGAw/9OE4uFZBfhJhenslSbtOOx4mJ46Z8Pi/xm9Vtv0s5r0Zuk1ar5WmHfr+ParWKer2ORqPBnVfG/ZZaN3mKEL88NzcHYHQ+JQ2oVCrlOfQhl8vxcWfASYwVqQTs7OwwkFJ8b4o8KAcOxS7vdrueQFsU+5s8W4hzz2azHn9w2Tfi8Th75Uivl93dXUQiEcTjcaRSKZ4UpFY/OzvLg3hzcxN7e3v8mzyTlrxr/CZXv+ufhwRdXdu8PMaJVmpkGqbdlZ+XTGqPkPYkwM7N2+QXFshtwOYXf+S8RsazdkZbGSa91/Z9HPBflMgJkwyQMngUgRlp7slkkg/KBU5c8HK5HHq9Hq5cuQJgFOI1Go1ibm7u1FZ8irGSSCTQbDY9GivFYGm3256Db+W2fblyy2azaLVa2N3dRbVaxerqKoDRhETpuq7r2ahEE0M4HObJhPKr1+vodDro9XoMzLFYDJlMhv3o5VZ82v4vz9+MxWJoNpvs6UP1oMms2+16Ysn4SdD+eZF9I2gsH+l3L43IthgsUvwAW8dt+TwmNZuR1fRZ36/dd4PKLxyQ26zjNHBNOyy12LRu2zN+mpDkUS9KzkqtPGvbQzwe9wAjUSnz8/MoFArY3d31lIWWmaThOo6DdDqNQqGAVqvFuzfT6TRzyJpuI4BMJBLo9XoeYCTvmGKxiKOjIwAnp6ITtUQA3Wg0kEql+J3X63U8ffoUwIi+qVQqyGQyqNVqDNiUBmnV8sDkhw8fsg2AwBw4OZqOjqGT8dNJc89msxym13VdNJtNFAoFnsSAk2BLxJFrO4vJBe6LkEmAnMSPCwe8x6OZANNPO590HJ6n/fSK3VQu2zP69LNx8gsH5Jq/1t9l49juGZe+fIbkogbOpGXwe9aW1iRU0iRChy8AYJ/seDyOK1euoFgscjAs6VpHkQOBkfZZKBSQTqfhOA6DXDQaRaPR4J2f+ii0Wq3GWikBYDQaZepCvpPBYMCHRDuOg+PjUVDO7e1tpNNprKys4Pr166hWq3jw4AGAEchEIhGsra2hUqkwYFMEPAJTmpBogpAR7ei3SqXC9SOKid4JlZNcJ4HR5Ej5yb6rw+lSvibRxtlx8iyUjqD3afc9bccw3QOYtXUN9M+KajFp/X7av4nW9cOnQGU4S8GnMpWpTGUql0d+4TRy6dkCnMx4MsQqXZf/pehntUZwWagVU3ltYrIJXLTI2CUy/Cqd3kO0B3DimihjgtNxZqSR0j1kPKT06Dn6X6lUTmn3mUyGjaWHh4fMOyeTSdbCh8Mh0z1bW1v45je/yRpgKpVi2uX4+NijLZM3CwW4Oj4+Rrlc5jC9wIiqqdVqcF3X421y+/ZtlEolzM/P44033mBjL9UtlUpx8CxgtFGI2lS2L4Xb1WFySS4LtTJp/iY6wkSf2LRr2c9NdAaN5WfhsqkpH9s4lasMvxjyv9QcuQZsGVva1jiTNJqJWtED5lkPHr/JJwivFgT4zyLS2EltLrfsyx2W5BNer9c94EtHnukBTZ4s/X4ftVoNjx8/BgDs7e1xtMRwOIx6vQ5gtEP06OiIjZPyUAAaSHt7e5wOGSE//PBD3LlzBwDYnbDT6WB3dxd3797FysoKuwbu7u5id3cX5XIZt2/f5rxDoRAWFhbQbrfhui7TQcCIjhkOh2CHCgQAACAASURBVEilUp74LTTwiTKi+s/OznL/6na7/Ax58cg4Mjba4IsE86BUhh9/7NdP/ZQqOQnoCeFZKFa2vIM8S//l+w1qXwB+AYFcgjbgjWUgAcJk+Djvy30W2ncQGQfin9cGK2ngpI7YarVO+fqSR4ne8i4jAGof2lQqxYbF3d1d3Lo1CrJZqVSws7ODaDSKbDbLGk6j0cDR0RF2dnY8xsBSqYRcLodkMomnT5/i4GB0Hspbb72FcrmMDz74APfu3cP6+jpKpRLXizxXbt26hZWVFQCjSeT4+Bjtdhvb29tc5mg0it3dXc8h0eTmmEqlmOuv1+uelYXjjPyJyRMFGK0gqF8RJ095UAwWGSbXT74IDf08nLQNfM9ah6Dg+qzFhDtULupDck9EELlUQC4390irrSnGNIGz3ixE9+tNPFoo1oWMSU3P0HKVfIP1rEm+6RpATcYV+gv6UvTSKggdZDOQaACXRi/T/X4SZCmazWYZaOh4tng8jn6/j6tXrzK1EovF+ISgcDjM7b++vs5Bq+SkMBgMUK1WUS6Xsbu7i4ODA67blStX8OTJExwcHDAtAQA/+9nP8ODBA0SjUezv7zMoLyws4MqVK7h69Sr+5m/+hgNzvfLKK/jBD36A69ev49vf/ja2trYY5ImW2dzcxCeffMKDLZ1Oo1KpcHAwiqt+48YN9igh0JYgn8lkUCqVEI/HOY/t7W18/etfx8LCAiqVCq8g1tbWkM1msbW1xWUFRrFWZmZmsLS0hHQ6zfHdqb3oHcuwu7Si0aL7hV+fMPUd7csuN+GZNvGYVrBBDYNSbJ4otpOb5HjSQcZsQu+O+iRwoqRoHKDv/X7/lNHVcRxejUnRbU7Ger1LepxcKiAn8aNAxokGbu1+qK/LdM+joetl3HlkHG9P4rfJ6aJlEsoGOOnUFIWwUChgYWEBALC/v49cLsf8NPlrJ5NJPtyBdkWS0E5NOhaO2vrBgweYnZ1FMpnEkydPsLW1BWC0g1NuayeQPTo6wp07d7C2tsblAoD33nsP/X4fS0tLaLfbvAkIAOr1OlqtFq5fv452u42NjQ0AJ5uOjo+PEQqFMDs7CwAMzul0mrl6isWeyWSwurqK+fl55HI5HqwHBweo1Wool8u8OQkYKRXZbBbb29t8zB21NU12kqKR7a8/azpQvrezrCSDaLh61yM9I8HbBPjPWj6vVarOk6g9qq+fUjbJambqtTKVqUxlKs+5XBqN3KYNSC1Cxjcgkb60ptlMH75L98vlp8k7ZVx59JLPZqU+q2HRj1oBPl9tPKjIJaW0SxBNRjRYv99HLBbjg4OJc85ms3ywQ6/X8wTZ39rawtbWFvL5PDKZDO7evQsAvP2e+GJ6p+ThEQqFkEgkmNrIZDLMwxeLRS7T3/7t3+Ib3/gGlpeX8ejRI9Trdf7t9ddfx/7+Pj744AMcHx+zBkwbemizDmnRVB/Km3awAvBQLa1Wi5fS8/PzmJmZ4WMPKe/BYICbN29ic3MTwEn/TaVSKBQKSCQS6HQ6RupOrxBlH31WfLHur1ojl5q49u//PGUSQ+JFiYxNL2lgqXmf9SDtSwPkgPnkFQ3k8rruFDIYlKkhdAPKfDWQk/iBsbxuo0N0Zx4nOk0TkI+LG/NFCQWCArzGmm63i3q9jnK5DGDU9uVymQ9gIGAlEKMNNQTktCFnfX0d165d88T+LpVKbDQ9OjriZ+gEImrDJ0+ecN6dTgd37tzBgwcPmDuneCndbhdXrlxBNBrloF2FQgHXr1/HRx99xMZbYMSzEi1Qr9fZ/TCTySCfzyMSiSCZTKJQKLAHDB0l12q1sLCwgPn50XG21Der1apnUohGo3j99dfx4x//GO12m/l6issuj7YbtzEI8FeYzmNE1JOF7qsmWuWL7LeTxIC5KJG8ui39cZhik0sD5CbwNGnK+l69a003gO44UoOXk4LU9v20aBvAmjjys7yUIEBua7NnKUHtE6Zrrjs6tJh44mazia2tLVy9etXjiRGPxz3Hl5FxtFwuY2ZmBi+++CKazSa2t7fZBXBvbw8zMzO85Z8Afm5uDsfHxzg8PMT+/j7n3ev12AAbDoexuLgIAPja176Gr3/96ygWi0in05idneUBV61WUSqV8NZbb2Fvb493fFK9jo6OkM/nuf+88847KBQKnkOUCcjX1tZw7do1zMzMoNvtsga2sLAA1x1FBKRVCbXJ0tISMpkMer0e1tfXuU3K5TIePHiApaUlq1FRvxebYdy0ah0npn59WZSKyyg2/CJwP8+kcWmAHDADoMmV0ATk2no8TiOXoSjlst9UpqAa+bjyT9oGtmXqZR088nQdiiXiOKMTcebm5rC2tgZgZDzc3d3lgFnyVB8ATK3IZSbF8d7d3cW9e/e4nlevXuVTdQ4ODjg+yu3bt7GxsYFqtYpkMsnAH4lEkMlksLi4iOXlZVy7dg0A8OKLL2J+fh7hcBi3bt3C/v6+hyJ5/PgxarUaFhcXcfPmTQDA06dP0ev1kM/nsbCwwMCfTCaRz+c5WiFFdKTfHMfB/v4+Dg8PPTHb6RkZDpgmpmKxiH6/z54rh4eHuHXrFhKJBN566y3Pe/ADBJsxzTSmgoqfRq61T9sEc1ZF4awyqX/7RYgEbRkcS56gJdtxkvpeGiCXgGejIzT1oitqWrLZ6BbpW2yiLMYdJWW65qfJBxXTZCDLFlRDv2gJkjaFeQXAx5A5jsPBsYhCSafTyOfz6HQ6GAwGTG/QRDAcDtFsNjn0bD6f512Y29vb2NvbY4+W3/u938Pjx4/R6XR4QxEJTR4UspbKFQqNQuiur6/jpZde4nspdvns7CwODg54N2YymcT+/j4ikQiWl5fxne98BwDwwQcf4L333kM0GkWz2WQXwLW1NRQKBQ7yRXGogRHtQvGoU6kUl3c4HKJWq3kOhKY2pQM39vb2WPNOp9O4desW5ufncXR05ImYCJg1cq0c6DF2Fp/vcUqFdHfUq+cv0qc7KCc/iS/3OJEgrnfrEpBLl+tJ4rVPvVamMpWpTOU5l0ujkZskCE9MYvMTJ83dj//TFEgQY1EQDdVU/klkEo37MvCRptPLKSqgNAbGYjHMz8+j0WjAcRz2v45Go+z5UiwWOSYKvY8PP/wQf/3Xf42PPvqI/anX19fxxhtvoFAosFEVGPHwrVYL9XodiUSCvUMoFGy/38e1a9fwyiuveK4fHR0hkUjgpZdeYpqG6jEcDvHlL38ZlUqFr9frdTx48AChUIi1fjq4ot/vs1ZOWnY+n/ccHk3cfSKRQDqd5p2fxK3TaUHFYhEHBwd8fXZ2lkMgyFgy48REP1L7miIInldMG2BMG4I+7/77RRw4YeLDSUMnioX6xed2sITjOF8G8B/EpXUA/w2AAoB/DmD/s+u/67ruD/3Soo0N1JFoJ6TcIQaMvB/oNx2vlxpJc9K2GCvkIWGiRGT+8roEfBNNY+LE5ZLJZCCV6QP+SzkTlUTP29wfx4kM6E91l+0iB7t+H8AJx0exVIhCiMVi6Pf7SKfTiMfjuHv3LgN5o9GA646Obdvb22OQazQaKBQKHL+bQI4AeW5uDt/5znfwa7/2a7zspDTpIAeib2q1GjqdDgMetRXF8X799dfxyiuveA6MoHYkWoh47Wq1yiFpO50ObyKqVqv48pe/jHw+jwcPHniO7+p0OnCcUfx7OigDAHvuUKwVeXKR67pot9t8iAQwonUePnzIQcioHqurq1hfX8ejR484ZK7mnKk/yn5sW67bDKJ+91Ga0u1T3mdTmkz9stlsniov7aCkPkdun5JWNYUnMB0uQ++VaAx6t9R/ZXr0PxQKcZx4eTyb9JCLRCKeYHBkz6F3L++Xbrgm2isUCnl2nE4yuZ0ZyF3XvQ3gtc8yDAPYAvADAP85gH/ruu6/njA9jw8ygaNp5vTjrk1gdh5jYJBnz8ONX8Sz55GL1IQkYOpt0vLMQwD48pe/DMdxsLm5yVrmcDhk0JRHwMViMY45Apxo7sDI97zZbLKrIQFjsVjkHZkUVRAYAeji4iIbMikfMrr6TbqO42BnZwcvv/wyAOCFF17giIuJRIJXCcPhkDXxWCzGEwC1Q7PZ5DjtJtCUxjDHcdDtdpFMJnH9+nUsLy8DGAHNzZs3sb29PfF7MonJ5qTF9rtNwZhEZKRLrShchMZuAnvgZKVlcwMMhUJj+fSLWMlQvc/q335R1Mo/AHDPdd2HZ2lw13XZi0QKuYjZNGI92ExahXz2rDTHOAD3s74HdWk8b3nOM1mZ0jpLW9EEDJz2XpCyuLiIN998E+VyGR9++KHnxPhut8tatFydUCenk4AoHzIQ0knzpB2Ru6PjOLyJCBgB4OrqKlzX9RywDHhP1pGeTLI9yHgJjCYR8shZWFhgWof6LYG4HJy0+ozFYp6wvDIfaehyXRf5fJ5XHNSfWq0W1tbWPFr2uH5K+dsAx+9921xLbb9PCuZy85d89izgSNqyqT7Sq4q+08RpWkmbxG+s2VazOn+NadLQeRa5KCD/JwD+SHz/Lcdx/hmAdwD8S9d1j8cloK3sJi5Ngrje5Wm6j+Q8wGS6ZtP8tdjcBWU6FyG2SWLS9E2d39QZ/cohl+4EUtRJiXb56le/iuvXr2N/fx9ra2sMygSEBJay09NpOuRrTr9lMhm4rsv8OHmODAYD3lgjfdhDoVEkw4ODg1OB2eSAMrWF67oolUoc7yUej6NarbKPN/HUxF3HYjE+U5Tags4XjcfjnrM2NXjJdiQa5uOPP2Yvl263i7m5OeTzeSSTSQ9Ay76lQVz+DwqSfoBtu34WIJccMpVPcsqTepDYyiRxRUbmNClkpt3eNiXFNkn6jSHCMpnuWeTcXiuO48QA/EcA/o/PLv07ANcxol22Afwby3PfdRznHcdx3pGR26YylalMZSqTyUVo5N8G8K7rursAQP8BwHGcfw/gz0wPua77fQDfB4DFxUU3CDVgM8TZ7qG0zkurBNV4/SgPvzQugu65SK77PO2l0wHAftSksa6vryOTyaDT6aBUKnEUxE6ng3w+z6fSazEF2y8Wi2g0GsyRE1VC95GmTRtrYrEYbt26hePjY3zpS19izZfinkht0LRpo91us0GqUqnAcRw22FJ9M5kMnytKhnnZlqRl0mEZwEn8GaIIpWbXbreRTCZRrVaZghgMBtja2sLy8jJHlQz6TibxUglKn5xXI5fb103PTkqxkHFRPz9pucatvk0Uio1akVq/1vjp97Py7BcB5L8JQas4jrPkui5ZYP4xgI+CJCKpEvpsigcul726seSSRwM5fZ5EzkqtTLLV/yxy0SBuWj6eNW1Ki94d8cV0sDEwcrnr9XrsokdAPhgMEIvFcHR0hEKhcOodSg8GOUlQTBPySNF1SaVS7N1yfHyMR48ecXhYWq5LOof+E+VD3g60W5Xio9y9exeZTAY//vGPUSqVeLIgEO/1etwOuk0dx+vtob2b6BmyC5RKJQ9Hnsvl0G63sbi4iFQqdSalQgK6X/wPeW0czWK6b1IxKWFnMQL6USsaSGXIDrquwxmMo1bG1cePdqG8gsZJ13IuIHccJwXgHwL4F+Ly/+A4zmsAXACb6jdbOh7jEn3WXKXWrk1avG3QnAfMxz3rl+a4lcZZyxXkmSBp2gwsZymPNNiQFkoabyaTYY8L8pM+ODhgMAdOXAOl94ssC70LHbYhlUohm82i0+kwR05b/Gm3KMUjv3PnDprNJm7cuOGpO2mE8rARDeTdbhfFYpFdHBOJBH/f3NzkM0Lj8Tjy+TzzunK3Jhk5yQuHBm6/3/fw83JCLBQKWF1dheM47FsfiUQQj8fZO0a/O635jRM/I+g4cA7CoY8TG8jRu54kXT+umdKhCVzHBZf9V9pMbOEMJg3BYXov0h3xC9HIXddtAphV1/7pWdKShifpb2mb+caB50VRGJPKOGC8qDL4pXMe67dMe9KyaiAnSoLipBC1kslkcHR0hKOjI4RCIaZDHMdhekWXQ07senKnyYBcCEk6nQ4ajQZ6vR676d25cwcvvfQSbt68Cdd1GfhbrRZyuZzH4EaDXPrKJ5NJ9j2nGCtvvvkm/vAP/5BdGVutFl599VUOCKb7NnmyRKNRzkMCikkzpFON9vb2AIyAn4ycRFMFERPI2zRz+ZtJzvqb3/22Cfw8tINJ9BihfKUyGcT10JSu9mMfNxHKcfZFUivnFtc9ifoGnD5JgxqAfIGlu6LW1ogb04799JzMc5yVWL8AG0BqNzUS+V3P/DZN38ah6bT9yk6dQS8Npcilu+0e2V50n2lAEdDK47Bc1+WgUaRxE2DX63V0u10+OPk3fuM3OA86UJg2iMh6EFDrutM7locTS2+ETqfDJweFQiEsLi6i2+0ilUoxv/z06VOPv3ej0WC/8Ha7zce2kRcKMPK0yOfz+NrXvoY//dM/5fgvmUwGBwcHrJXL9mu322g2m5ifn0c6nfZQQb1ej2O0U/3IyyWRSODNN9/Ew4cPAYxOWZqbm0MqlTLG6TC9L1rtjBPNLVMamr+WXklStAcO1Y/+21bTfho/jW26X/YJPenSKkxih7xHPk9pUB+V6Wi3UUmRUHq9Xu9UPBnZZnTNdV3E43FfJUEqIvKeIHIpgFyLfqHPSpMOSpWchY4Jet1P+7Ut28aV56wauQTIoK5QJg3KJhKcut0uarUarl27hhs3bgAY7e7r9XqoVqse/lhPHrpsMi64HKzhcBidTgd3795lIKdgXTRRyMEm/dD1jldaKaTTaY9BNZ1OY29vD7VajdudDlamw6T1wAXArpSUhwznSwdlACPtvlarodvtYmZmhgd6sVhEp9NBsVhEuVxm98qLEA3Y1N6a8goiNsVG/3aRol0JbeXR1+UzpjFkswnoSVO3E5WHJhbZHygkhVQ66JlJgHwaNGsqU5nKVJ5zuVQauU0D+yIkCKc+iSFTa95+RtSzGkXPy40D47VyP75PUz/a5UsuTWOxGHK5HG7cuMGbXKrVKlzX5QMX5P0yTZkPaffEZ9Iyl45329/fx09+8hMOgPXNb34T5XIZqVQK9Xqdd3wWCgX0+32OW/L06VPeoEQbdCi+CeXxF3/xF8jn83j77bcRjUbxpS99CQDw7rvvYnV1lUMLJJNJ1ralsU3GKSdapdvtnlp9kPtkLpfjWC2xWAzVahWvv/66x20ROM11j6MutEiqQPZTTdUFGaO2vqzHziSavmksSbH1zbPYfvw8c0j0hh7dT6mdKJ6O3rkrNXIypD+X1IruaFQBvRPtWeRpAla/Z/w4PlMatk5n61imQaN/I9H3nGWpaqJGNJj7PSO/BwXySqWCmZkZvP7660in0+yJIQMR6eWxn0cFUSp0Licwoj2Ojo7w7rvv4uOPP+ZDLdbW1rC3t4cf/ehH2NzcxJtvvglgBPDhcJjB++joiD1dyL1xYWEBjuPgj/5o5G37Z3/2Z/je976HP//zP8fy8jLu378PYHT8XLlcRiaTQTqdZtdIEhl+gHa7plIphEIhNJtNHB8fM32TTqfZYyaXy/HZnaFQCMvLy1heXmZ3TtM7kyAZtH/oSUAamGWfm0TZ8uPIJ01Df9b32DxgpHeIbfzqZyTnLUX2Twnk8rq2VUnKRZ7JKtuD+vBzCeSA9wVcxEsPmqft+qQzuF/HGAf6NoC23WPb+n/edpKd3MaR+xm2ggI5bU1/9dVXPUZFMnJSOFip/ZuMSPQbbbtvNBoez5H79+/jpz/9KWq1GnPI0WgUr732Gt566y381V/9Fef9B3/wB/j1X/91OI7DftnknUJGWAD4y7/8S/zoRz8CAHzve9/DnTt38K1vfQuPHj1ifjObzaJaraJer3MYXbkhiQ6LoCPnAG/sj2azyfcnk0lUKhUGctLIc7kcVldXkUgk0Gq1PMfDEeDq8TQpv30REkRhmtQ7RKY1zpajlZNxHLkur8m/XvPfQUUa6nU+BPK0cpsU9y4NkEsJEnjpvCIbUm/CGPecn9Y9iUYu87eVz6/stjxIgnQyP43c73lTZ9aeADajdSqVQrvd5rMopSHw8PCQPTWkZkNGIR2tznVHvtoUA5yu7+zs4Oc//zk2NzextLTEccfn5ub4tPqvfvWr7Oroui62trYQi8XQ6XQwHA55UEUiEczPz2MwGGBnZwe//du/DQBYXl7GxsYGVlZWPBuYnjx5wl48FFqXJicyZNJGH1qNNBoNj3slTQoUP4bqTpr64uIi+8IPBgNEo9FTgO3n/+wnpo0werUcNC1bvz/LKttPWZIeO5LW8NO26blxhlFTXzZp3lIjl31UauZ6MtCTLk3gz61GDpjdAyd1uJ9E/GZn+Xmc5mx6xpamvk9r1xpY/dIal/6kGlhQrxWbRiIHvB+Hns/nOWZ3oVDgNmi1WgiFQhwWVg4E1/XGk5bpt9ttBkJamn744Yf45JNPEAqF8Cu/8iu4cuUK31+r1ZBKpbC6uso7Ph3HQS6XQygUQqVSQSgUYjfDQqGAF154AY1GA2+88Qa7wf7whz9Ep9PBtWvX8MEHH2B1dZXT73Q6cF2X86JBSQG0HGfk/06TBYE1Bfqi+lF0RzpA4itf+QoA4MaNG7h69Srz56a2PqsGruOL6/dAEgSM/cbFsxrXNirJD0sITG2rXZmuvqZtOBLM6brmz+X+AZPXiuTRg8jUa2UqU5nKVJ5zubQa+WXwWrmoNMZp1efVVCbh8sfJOM5xnJZnWo7qlUU8HucThPr9PvPUrVaLNXTdF+Sf1Mj7/T77hSeTSdZo7t27h6dPn2JmZgY3btzg8ADFYhG7u7vY3d2F67p48OABgJHWTTsuSTunLffz8/MoFAp48uQJqtUq/u7v/o7Llc/n8f7772N9fR0bGxsAgJWVFfZbJ0Ol9m93HAeVSoX7eSQSQa1W452gMjgWaXLVahVvvPEGAODll19GNBrl+Cu6vc/Dh5sMmqYNQZPQI9rGM24FGyStILacoCtamwQx9ksKxGTLke/GpJFLupDee9DNWySXCsjJki+3McuXLgMQjaM7JM9u2totl6MENLa0JJ8m+XQbN27qKDQgdZ66w9GgHAemujOZJj7qFH4TRdDOovlvXR7g9JmdNlrKcRw2QLZaLaYqjo+PcXBwgCtXruDo6IjdEsvlMvPWdDYneXv0ej32ENnb28O9e/cAABsbG+j3+/j2t7+NdDrNfater2Nvbw+Li4sYDocMuJ9++ikfzwaM+hoZSA8ODvD7v//7uH//PlqtFh4/fgwAvDP02rVrePDgAZ8LSpEJ6eSj7e1tDrS1sLCAbDYLxxnFWKe6U4TDTqeDSqXCeUciEXQ6HZ7kXnzxRQCjMVIul5HNZlGr1bg9TO9tXAyVIJ9ttpxxYurHtvLoMUoTNtlHbJw1taVMX1N82khO41+OQ60g6H5uo13kUW90H+GOFFkP2+RDfWbStr5UQB5ExoGcNlxKEJ+0cUx56a27QeUiteZJRddjXBtOmvakQodDNJtNVKtVHgi9Xg/RaBRHR0dotVrsKUK7IIGTGC7EhZPRsNvtotFoMOd9cHCApaUl9Ho91Go13j5//P+z96YxkmXXmdj3ImPfMyIzMrMyqypr667qqu4qsrulbm4tcREXkSIsioK1wFqGpkbQwD9kQDOyDciwMYA8si0YEDAGjZEoARZHEghJA1OAJJMg2Ww1yWYv7O7qquras7Jyi8yIyNj35x9R38nzbr0XEZmVLVZ78gCJjHjx3t3eveee+52tWMTW1pbELKEUTa9SSkfAjiVJuVxGqVRCrVZDJBJxjF2lUkG5XIbP53ME08pms9jc3ESr1RIvVgCyWTAvKM0diaUzv6feUBqNBnq9nsRWIfn9/j1Hy3uYaa9WIaNIb2pegtBe6hullxqmN9LPW5a16+QZpHcVIzedQfSkJgM3A23pXX6v+fBIbgwR2BtzfpCj5V5ov5j5qEk5DrVaLZHGK5WKg/kuLCyg1+uhVqsJ89bu7JSeCKEwufP29ja2t7extrYGYCDFP/300xI/nJvF7du3EQgEsLa2hmAwKNf7/T6KxaJIRBMTE/Lb9vY2Op0OQqEQisWiSN7hcFigk3q9LvOx2+0iHo/LSaLZbMrGcfToUQA7R2rCStVqVU6hnU4H29vbUgcwsC82Q/sGg0Fp7wE5yYSXvOCm/dgotMWMl8JfW7S4GTRQiv9R5+z8ZyE3SxbTach0XNDMXT837gt0Y3h7ZeBuEIfZj/0ks51e33dTlttzu10MvV5P8myaMUJ4TO73+8JImduSkqy2O9Za/2azieXlZQCQ8mu1miOGytbWFqanp7G5uSlxUABInZSU9YKk5NtoNMQGnP3mSYCWMyzLtECg/XepVJIAXCZcxXtarZYc/aPRKKampmDbNjKZjOMZMn0NK7xbievMDRt2gxKHkRt2zufdoKZhjHecNa55jYmN67K8+rEfjPzAauWADuiADuhdTu8qidw8ugD3O+N4KR73CiO4KST3QsOUtO+ENK7JTRLfa18eVBoHBlImMwQlk0lRBBJm6Ha7kpwYcIYJ1m78wAByaDaboija3NwEMLA0KZVKmJiYwMrKipRRr9dRrVbRbDYdtrpM4EApfmJiQiAU4vbr6+sSm4XtmpiYEFxb252vra1JhqCJiQnB9IvFoiguGXMGGOgNCoWCeHWaijXLshx1a+nunZ4//1ykpXJ9bS/kxSd4oveCCPdiLWeG1CV5SeSm5Y/ma3u11nvXMXI3Uyv+14NiDu6DMC6TAe7WNIjkBq0Mcwh6UBoGrey2nmEMfLcbnY69nEqlhAHmcjncunVLnGIIVdDL0rIGTjRUKurfWq0WSqWSMH8qGxOJhMT/BgbemMFgEI888ggsyxKMORKJIBqNOsLGEp/2+/1iRaODedFDdHZ2Fo1GQ+6Px+OwbVvK0dZWpVIJW1tbmJ2dRavVkvYSLrJtG/F4XDw4p6en0e/3JSY5x5r9poPRfs6b2CZCSQAAIABJREFUHwUNEy72E1oZd+7vBVrRjNs0SfRi0ibf2ut7fFcxcjemrDFmMllT4WDi5/w8Tn2mRL5XaXbYyeCdVnbut9XKg1oV8B3RAoXKzkgkIi76sVjM1R283W47klUEAgH4fD5Uq1Wsr687zPDoLenz+US6Pnz4MDY2NnD8+HHU63VRKjIsAPNyMlYKMDANDAaDEtuEdczPz8tzACRJBe3ke70ebty4Acuy5Jl6vS71d7tdwcXZzmQyiUQiIffHYjGJ16IlSeoEYrGYYOXvdnKbp/slketr5m/aG3Mv9ZnKTpNGla0NMf6zkMhHMSAycs289SDqQfpRH0f/uc0QH5R563IelCKRiCgHGUALGEAS1WoVa2trOHHihCNGhZlTk1BFJBJBIBBAvV7H1taWw8qD5UajUVGqLiwsYG1tDeFwGBsbGxLe1rZtFAoFRz5NQj29Xg+HDh3CsWPHUCqVpFzarq+trWFqagpnzpyRfoRCISwtLWFpaQkAHFBQqVRCvV6H3++XjYT30MSQ/Wu3246NwJTI3ZI7H9D99E5arXjBpuMKPPr97SU2DvCQMHJildrcjMyXGcmBnUwwXNimhldbtHgNKr/r8JFuL8K0ctHX2WbTYsYNn9cmabodJNNRSOPBXuQ2KUZtTMOOrbshsxyvet1OTSRKmJFIRCRsYDAWzzzzDK5duwa/3y9l37x5E/1+H/Pz84Jvc5xSqZQjoiCDU9GZ7NlnnxUPTQD4/ve/j1qthqtXr6JcLuOTn/wkgAETvXXrFj7zmc+g3+/j+vXrYmP+2GOPyeZx7tw5cTo6f/48rl69iiNHjuCv//qv8Td/8zcAgA9/+MNIp9N49tlncf36dccY12o1BAKB+5x47t69i9OnT4uHJ08QjUYDxWIRTz/9NMLhsJxemOB5e3tbmL8b43Cz0DDxYVNaHNeW2Q2DBpxzQp8UtEWZXlsaFzfbq/0/9D3aI9INonQj/ZuZno2/m5LxKOeiYVI2x5FlUGjR6Se5wbDMvaZ6+/+HluSADuiADug/Yxpr67Us648BfBrAhm3b5+5dywD4CwCLAG4B+HnbtovWYNv7PwB8CkAdwK/atv3KGHW4fgbGkxp3q3BzUzx63TOqzGHWLXtVjOqy3coch/SJZT+hlQfF2y3Lus8iBRhIX9FoFOFwGK1WS8aNErfOc0hptlarodvt3pddp9PpYHZ2FocOHRKLFmBgNVKpVHDmzBksLi7iwoULAAZOP0899RTS6TTW19dx8uRJZLNZAIP4LNvb22JtQ8Vpq9XC2bNncfXqVRw9ehRf+tKXpI7Pfe5zSKfTyGQygrUDO1CJZVnSbmBwGgmFQkin09IXYGD37uV+z7Hke9DvZNT4e+HH+0Fuc8L8/qDrYpw2DPs+6n6SjuluetXq0z3LcHsPGl0wEQMNF5qn893QuNDKlwH8EYA/U9f+DYCv27b9+5Zl/Zt73/81gE8COHXv78cB/Pt7/4eSCUvwqOGlJPC67sWQzfLd6hxWhnndzWnBa4HsRYGxHwxz2Ob2IIv2QdtmWRZarRZCoZDDmYWmfIlEApubm1LmxMQEgsGgON4wLgnrJvwWDAaFAZZKJZw+fRoTExMol8uCd29vb+Pq1asS9vb48eMAgCNHjuCtt95CKpVCOp1Gq9WS4zfhGmCwcTBLTy6Xwx/+4R9iaWkJX//612VMS6USzp49iyeffBLJZNKRZBkYbACtVgt+v1/q0FADwxfwuk66rBP9ctz3+n7drDp2Q/q9m3Nt1Nzb67oYt13jMvJRG6Duo/6vPch1Gj8yZhPC4jzl8xr60uGZSbtd62Mxctu2v21Z1qJx+bMAfuLe5z8F8E0MGPlnAfyZPWjpdy3LSluWNWfb9qpX+V6MFtiJunavHY7/o8rj51Hkdu+w54eZDD6oZKMXgBvD9GrTqDLNdj3opuD2fTdl0nuROTeBwbjG43GkUiksLS0Js2Y2HUrf9Xpd6i8WiwgEAuh0OkgkEo4+Hjt2DH6/H6urq4JfX79+HcViURYXGWM8HofP58Nv//Zv49lnn8XW1ha+973vAYB4e4bDYbzyyiv41re+BWDHooT5NLlZ3LlzBy+88AIWFxfFMofU6XRQq9VQr9cxPT0ttuGMf16r1UQJDAzMKBOJxH36GNKwYGZu+LieV25Cx25p1Dxw+zyuALZXGmaH7oZt68/m77rNulzTvNC8R/MtHQ3RTWBlPQ+yRh9E2TlD5mzb9qplWbl71+cB3FH3Ld+75snIgfttqrnQhknk+ng2isl5HfXGYeKjpPb9OpJq2g/mq60+9nNT0M/t9aTgpczx+/1IpVKwbdthYkgixMJ20B2ebv9kzDMzM5ifn0ej0cDa2hpeeWWA7jGbDhMWsw4qDf/gD/5ALEnYr2g0ilarhYmJCVEykh555BHcvn1bTA6BAXzy8ssv433ve5/Ma7rrM3MQbd953bZtYeLValUYeSwWQyqVkn5pxZ9t7yj3TeY1jJm5CQlu940iL4lcfzbXJz+bde0nzKKl3d0843Y/N2I9HxkZkde1RZEZcpntsG1bAqaZyk79Wad62w29E1Yrbi24b4ZYlvVFAF8EIJlZ3BiNHhDzN88GGBL5KOa+G4nc1La7tcdLUh+HzM1pP5ivdqTay/NudXst3HHbY1kWer2ew6qh1+tJfkwdUIop08j8Go2GMNvFxUXU63UEAgH0ej2JqTI/P49wOIx8Po8f/vCHsgjJFKvVqmwaACTuCrHqWCwm0jJty2nCqOOzFAoFJJNJrK+vI5PJABgw8o2NDdy8eROZTAbxeFygEqZ6433EyLmIO52OY5OzLEskcjJutmGcdWEyUD13vRj8bmjYxq7ba95vMvMHDWinyY0hD4NQvH4zN0rNmAmF9Pt9h5XPMEbOOEHA7nR049CDbIPrlmXN3atwDsDGvevLAA6r+xYArJgP27b9Jdu2n7Jt+yntqXdAB3RAB3RAu6MHkcj/E4BfAfD79/7/rbr+ryzL+o8YKDm3h+HjwHCMXO/cw5Q640qF+7UjmpLyMAlnrxI0y3arbxzSz+wGhhpGbqeEvfRPS+SUaCg1h0IhRCIRsZmemJhAq9VCMpkUT05KsoVCwQG10EJkamoKoVAI+XweL7/8skhHjGWSy+XEqQaA2G77fD6R/CmtJxIJ+U1LVe12G6lUCsViURJA6z7evXsXCwsLAs2wb6w3HA6LvXgwGBRHqUQiIfqB8+fPIxqNep6IKDG64bz6HY2ivc5VN3IrR7fRhEz3G5rczcmENCwiojn2tAWnpG6WbRppaH0M7eL1bzqC5250e5rGNT/8CgaKzSnLspYB/B4GDPwvLcv6FwCWAHz+3u1/h4Hp4TUMzA9/bcw67rumB8W8Z79e/q6OL0NwPDe8kOU/KDM3y98v2muZD9oWHkd5RCUjJ0MOBAKYm5sTZk1vzampKTHNI+xB9/lkMoloNIr19XUAg3dVKpVw+/Zt1Go1wa+JS6dSKTSbTcE3T506hWq1KvCOxi41DJPNZh2u+/TQjMfjsvEw9snm5qY4rhHyoXKX8BCvs73Ly8sIh8MOaxpuLl4Mcq/0oOvJCyM3f/N69p1i5LqOYd9H3Q84HYLccG3TYWjY50AgcN+YEKLhf7dE2uPQuFYrv+Dx00dc7rUB/NZuG6KVCZz8brsXsCPRmQodt4lpXif2yLL17kri7ug1Od0i05n1en02cfhh+L2J9Zt9GEcPoMkNO9wPJRPHxUt5ZuKh/X5fFI6Asz+MCx6NRiVw1PXr1xGNRrGysoJoNArLsgQjb7VamJqawtramuDJwMBy5OjRo3j11Vcd0mAsFkMgEECr1UI8HpdUaxMTE8jlcigUCsLcuYEwVRwxcF5fXl5Gt9tFIpFwuNp3u11kMhn0+31MT0/jypUr8lupVML09LQoQHXMcqaB297exrPPPit1NZtNNBoNBAIB6Z/P50OxWESr1dpVPHItDXtJyOaccNMd6fc27B63eam9NUndbneorgpwWpTok4iXjmqcNaH7rE922h9hGJn9IO/Q1kpmaBDb3vFraDabooDnXGS9u9ngHgoXfS8ymZk2pteMWP82DDZwmxRusA6Z+LgMcjd9GdY3AK6WHF7l/aho1EIdRf1+XyL/MQEEsCPJ9no9RKNRydmZSqVQLpfRarWQyWSQSqWwujpA63RuRdrjApAUa9lsFv1+X6AKSudzc3PI5XKSlBnYGftqtSp27gAwNzeHSCQi+TGLxaK0q9/vY319HYVCwcFk/X4/ZmdnJfEE5xtPINFoFNPT01JHq9VCtVrFnTt3MDs7K33is/F4HK1WS+oOBoOIRqOo1WpyitgvGgafmetrv04IXs/p+tzc6k1G/k5J98PI7STu1i4ycebuBOCwR9dK7na7LZv8OPTQMHKvndWNkWtJ2o2RuzF0sywdp4F/bpiW2UY36XscqdYthoqbBcw4jHyUxGHGptgPGrZgd7t4iXNbliXOProcOgoRo06n09jY2ECpVMKhQ4cQCoUEktCxKWjxob8vLCwA2IkfQpw7FArh0UcfxalTpwAM7NG5sdy5c0cgE2Dg+MMog6lUSt5RPp9Hu91GNBp14PZ0amII2kaj4Yi1w5NDJBIRmCYUCgmDv3DhAmZnZwEMrFyIvWt8PhKJyHE8Go06mNx+0CioRH/fD2Y+DgxjnsBN6fmdoHH6MmoTomDITFPaA5noA2FG85lx6aFh5CYmrCVuk1nroDumo4QXAzfv63Q6MoBeErkuT5fJtu5mwpqStxdsshcyN4d3ioYx770ycx38jLG7w+GwmAECEDw8n8+LmR8ZFwNG0cWZzDeRSCAQCODIkSPiFcqy2u022u02pqamMDc352g/TR1LpZKcFJgXtFqtIhKJ3BcIqlKpSDxzYMDICZ+QQbO9DG8bDodhWZYkwgAgkBJjprM9zAuq52K5XEa/3xcFsA4DsJ9kSuPjQCh7mc96/Zprz01g0nAQI2OS3kkBZtx7zI2G3zlPSRRGmfibc84tKOAwOgiadUAHdEAH9C6nh0YiB+6XfrX0vZcydFkA7lNqjlOWeZwchheOQ9rbks/u1gpkFKRiSv/7QW4Y/zhtciMqcvr9QeYbxjLhNTOuSDqdxuzsLG7evIlCoSAu+wAE1uA48vrMzAzi8TgikQjOnTsnnp2WZSEcDqNcLqNYLKJQKAAYQButVguxWAyZTAbFYlEwbypYKfFzXGOxGCqVCkqlErLZrITLjUQiyOVyAnskEgmRyOPxuEhelMKAQbja5eVlPP7448hms1JHpVIRGHByclLm3OrqqmRS2tjYwH76YrhZXZmf+X3U53HJ59vJkqPboSEV7XjjpagFMBbMNK7UvluJnP3Q7dYOQYRP+H41Rq7b5eX57EUPBSMfho9rRm5GB6OCQH/3sg7hEcZkchqm0Ue4YdAKsPvobWbbTQuYvdAohe5+kgkDPUg9oVAItm2LQpFMyLIsNBoNwRM5NqlUCkePHsXy8jL6/UFGIW2mZdu2uNyTpqamkEgkEI/H8dxzz+GNN94AAFGATkxMOHJwHjlyBJVKBf1+H6lUCtPT0/fFNqdX5tTUFADg1Vdfxd27d/HhD38YMzMzEr88k8kgHA5jampKjv16bjF2+vb2tmD4xWIRGxsbWFhYQKfTwauvvgoAWFpawgsvvIBOp4P3v//9+MhHBoZik5OTEqMmlUqNnSFot8rAvUArbt9HEdegybw0ozYZudaHvVNKznH64aaT0m1in1qtlkBBekz5p/UshP/GpYeCkQPuhvcmvs3EEm5a6lFWJmZZ2rzRxLs1pmWWt1vpmeS2CemNaLdlmve7Yfb7ydTHWcDjLiZGK+S72NraAgCsra2JYtA0bctkMjh69CjW1tYkMQXrDIfDoozUiReYvOKxxx7Dxz/+cQDAD37wA+RyOZw8eVIyAQEDx6JKpYJAIIBQKORQIBaLRdko1tbWJHTAzMwMgsEgPv/5z6Nerztw8FqthgsXLqDVajkiOXa7XclqtLGxIcrWZrOJY8eOIZfL4fXXX8ff//3fAxhYrSwsLKDf72Nzc1NSw506dQqlUgmlUmlomNu90LhWK6MEib3qkMywsKZk7max4iVw/XOT13rQPhPanlxbsPj9flHiu4VgGEYPDSM3iRPFZLBu1/Uzbp5uZpnA/cpUN4ZtlmFO8N0MtHlsNPuxGzhk1EQ1F91+0YMen0mVSgXT09MIh8MoFApiSvjmm2+i1+uh1WpJRnsAklklmUyiWCxic3PTkeotlUpJqFguBEo+fr8fsVgMH/vYxwBAlKXPPPMMOp2OKAlXV1cdJ7d+vy8K0rW1NUQiEcRiMdi2jY2NQTSK3/md30G73cbm5ibeeOMNiVN+48YNAMDZs2fxT//0T8jn8/JeNSO/ffu2SPebm5s4evQoDh8+jJdeegnLy8sAgJMnT8KyLMk1+pd/+ZcAgI997GM4ffq05Bndb9qN1Yq+z/w8LnmtWdZFaMLtuinYvVMCzKh73GAh/ZmM3FRiUsjTprimlc4oeigYOY+tJGroadmgJxVtdPXRG7jfe0pHi9P3m3g5B8xk8rxnWJv1Zy/JgZ/pZm1KG9qUEvA+nrH/uk4TEyeWyjq0xMnyNJkBf3RZ5gR2c5rif9Y7NTUlEjGvdzodaQeficViSCQSKJfL+PKXvyzlzs7Oikej9nJLpVIoFArodDqIx+M4ceKEwx2+2+0im82Kcw4wwJzZv1wuJxL8L/7iL+JP//RPcebMGSwsLIiE+9WvfhXf/OY3kcvl0Gw20e12hcnW63VUq1WEQiFcvnwZP//zPy/96Ha72N7exttvvy0WMNVqFb/+678O27ZRKpVQLBZFivf5fGg0Gkgmkzhx4oTj3eVyOQSDQWSzWTz99NMAdjaYtbU1JBIJ2aief/55RKNRHD9+HJ1OB81m0xExkfby7B8AOWWYDNCcYyZs5TZ3hpEXMx3G7JvN5n118b+b6a7Goc11shtsmeuea9FcL3pd6uiHtD7RfeWcJxbO+7WOwxRCQ6GQRMTUQeTMU+koOrBaOaADOqADepfTQyGRA04Jl9KzKXGOQ71ez9X9l3W4HQ9HHSNHkZuilmRqsU1pwy3cAJ/zKtMNC/eSmLz651aH2adhsJaW3Dmu29vb0g/aS9OFfHJyUqTibreLcrmMfD6P48ePi/MLIZJEIoGJiQmRTlqtlkifxJxv3rwp9TP0bSaTESsUhp7N5/PI5XIiyZ49exa/8Ru/gbfffhsrKyv47Gc/CwD43Oc+h0cffRSrq6u4dOkSCoWCPFOr1QSH/q3f+i0cOXJExuWb3/wmbty44XBsmpycxOLiIlqtlmQj4pGZyTQInbz55psABlJnNBqVAFt8R48++iguX76MfD6Pfr8vyrBcLoeZmRmk02nJjkSpnzFktra2JEAYMNBF6FOjKYkP840YNsc4X3jfsHv2usZ2055x7K/1yZj/3XB4rawe51QybI3ohO96/etUbzph824MIR4KRs7FqF+sZua7wYpMbEkrFXQdepDcFDm7PUrq/2a5dDzSCoxxIBPzN5PcmDsnjXnfMPxxlGILGDAgJkTgURGAwFYTExMOV3TCRZOTk0in05icnBQ8+vd///dx5MgRZLNZTE5OitleMplEu91GIpFAq9USpmXbA6sUZvHpdDrCsKvVKmKxmDAzMl/GPmH6N3qJ1mo1vOc978H6+jpu3LiBa9euAQCmp6fx+c9/HisrK7h7967MF9YfDoeRzWZRr9fx8ssvAxjAN2+//TZ8Ph/m5uYkFsuP//iPY2ZmBtevX8ebb74p2Yv4LoLBIG7evOmIcX7+/HlMT0+j3W4jFApJ+23bxrFjx7C2tobNzU1h1qVSCbVaDYcOHcL8/DxWV1dx7tw5ADswWCgUEvNIvisdR8iNkQ+bO+Y8Gsa8vX7zUpyOQ27z0m1uj8MAtZUPIU83XFuHjXBTsrq1j8xat4PQjLlZaiauTW8JCY9LDwUjB+7HYPX3XYH+95Kiuik1NWlp/EGVgsMkcj35dF3aWkVfH8bER014rfHXZbt91u12WxhmXXR/NzdKat0ty3J4psXjcTEtjMViCIfDuHNnkDjqm9/8Jn7u534Ox44dQzQadQTNYhyWarUq9TALUL1eF+sQ1sP2xmIxvPe975V2NRoNCXELDBJNAAOTwUajgcceewypVEratLa2hrNnzyIQCOD48eNot9uCw/f7gxyaly9fRqVSwQ9+8AMAA8x5amoK6XRaYqsAwDPPPINGo4Hr169LoC+aOVIBy/gsbPOZM2cQCARQr9cxPz8vC5obKEMWcHPL5/O4dOkSKpUKJicn8dZbb+G1114DALHiWVxcFE9WUigUktgsPKmaehlT9+Q2d8z548Wc3QQWN+FhN6TnqFv7duMRqU8nWtDStt9e0rruk/5utsE87ZiCm8bnOfZ+v//dZ0cOOCVJNwXCuGSGgdRWKW7Kut1K325kvlgvhaGbQtU8hul73cpw+82cyF4bidfJYxy4qdFoiJQdDAbld8bu7vV6SKVSIvnOzMzcJ8HQzPD8+fN44oknRBIno6HCmwojU+lMKZMMEwC+9a1v4datW9je3saJEyccMVUIt2imvLi4iFu3buG1117DuXPnxFac0rllWYhGo6hWq1hbW5P2MDhWKBQSaGViYgLb29sIh8OYnJzE4cOHZazu3r2L1157DeVyGfPz89JXChrFYhFnz57FI488In3pdDqoVCrodru4ffu29Jnu+AyXCwzgk2KxKPlHH3/8cfz5n/85AODYsWPIZrMC65w+fVreSTAYdHVC0X8mE/I6pY0jJLgxbC9hYRSZc9n8b7ZvGJkhPcxTChm3ltS9Tt5mG0fBom58yG3d7WZ8HhpG7jY4HFweg8Y5MpmSvRvT86pvr2RavZhHLD3Z9OLhS9dxFdza7vbdbbKMgmH2IpHzN5q5tdttiVMDQNKiBQIBzMzMyHMTExOOeN+dTgfXr18HMJCOQ6EQut0uotGow8yQ1iqxWEzeuz560quTTkQf+tCH8OKLL2JtbQ3z8/MS+pabNxNJ0GRwcXFRIJGXXnpJmG8ymUS9XpfQsiYMFo1GcezYMfEQBQb25ZFIBAsLC1hYWBAsen19Hbdv38YPf/hDWJaFWCwm7eLG0mw20Wq1ZIO5ffu2eKnmcjk8+uijACC/E57jWE1OTiKfz+PGjRu4ffs2ZmdnJZJjJBJBMplEpVLBiy++iFu3bgEAPvOZz4g0HggEHMd4bYlhCjdeEjlpGPY9TCJ/0DXoJZGPU66GzXgSdDudm5AKyQ0l0OvedD5k2Zof6Ht5j55zuxmfA6uVAzqgAzqgdzk9FBI5dyK9Y2v7ZB69afUwqqxxj1qjjkjjklc0RC2RE/MyoRUqNUw3393g424SlP4/7NjrNQamZMV7iRlSMkwmk5JgOBKJiBMNpc54PC5u9a+//joA4Pjx45icnJSwrTquCPuvo8RxLjALORMwAwOsuNlsIp/PS7xyYEexVygUxLIDAG7evIlwOIyZmRncuXNH4J5cLodisSj22M1mUxSLjAtNSxji1N1uF2fOnBF4Rie7uHbtGpaXlzEzM4NYLCZ9TCQSWF9fF3ydkEssFsPW1hbK5TKSySTe8573AAD+5E/+RCx+tK21ZVmIx+PY3NxEt9vFxYsXcfbsWQDAt7/9baRSKXzwgx9Er9fDW2+9BQC4e/cutre3RWInTEMv21EQyThraZj0Pkxy3w25rW2Td4wiQnC27VR0mrGQ9uJspSVw3U7OXxNa0YmcTYx+XHooGDngnlNSM/PdlKPJazBGBdDay7HPhE/42UvZynbo3832j2Lg49CwRWiaOXkttnw+L1lM6NADQBg4Q6lqKAYYTOparYZyuSyY83PPPYd0Oo1yuYxqtSoJJOLxuCyw5eVl+czr7XZbcHIyz0QigXa7jTt37mBzc1MYfDqdxsLCgmTcOXr0KIABI08kErAsCydPnhQHptdffx1bW1sIhUJoNpsolUrS91QqhW63i83NTQngBUAsVba2trC6uipwDzMW1Wo1UWKS+fd6PdTrdSmHG2ImkxHnoc3NTTz55JMAgK997WsSKEx7otq2jVqthrW1NcHUH3/8cQCDDbFSqWBzc9NhKlmpVFCr1aT/3NyGWUcMgy1GMWO3398JBm7O7XH4BcedDNOyLEdWn722cxj+72Z+qJ34zAxF7zrPTpM0A9SaXCrAuNsR6wN2zBW52Ela0amvc1BNV339jEleilMzjoqbdttcLBoT1y9tHD0A73FTAuvnGd/bsix0Oh2HriEUCkkiYC9cTpd16tQpR8An9mdiYsLh4UaGNTExgWQyCdsemA4+//zz8q4YfZAxuXniYpLlZrPpULqxbAYV6na7woSuXr2KhYUFnDp1Cm+88QYuXLggZTUaDdRqNaTTaen7/Pw87t69i2q1imazKSeI+fl52LbtsHs351E2m0U4HBZzvq2tLcG05+bmxCRyZWUFFy9exPz8PCYnJ5FMJsVL9MqVK1hdXUUmk0E0GpU+1mo1RKNRFAoFbG9vi7T8iU98Av/u3/07iZZIRs78ofl8XqxaiIUzQUaxWBSTSdZRq9VQr9dRqVTE9JEe1Nyo9dhzflI3QiLjI5nMVAsq45CXIlG/A68MQeb9pkDodh/nKeCUfrXeQOPn2lOTpHmOLsvN1Jhl8aTIZ6izoJ5Cl7Wb/J0PJSMf9pJGSQCm+aGGMtyUMHqH1Lshn9Fl8OW4MfP9lj6G0bg7tQ64r3NkcmK2221EIhGBDnT+wFQqhXQ6LZYk5oaopSNKE8FgUCRxyxrEPWE2FK0g1ZZIZlndbleYqXZXpq16OByWNG4AcOLECSwtLWF2dhbXr18Xu/CFhQWJLhgMBmXMQqEQMpkMWq2WKAqBAWNcX1+XxUrmxvYSUqlWq6K49Pv9mJmZEQsSMkaeTBjOUPr9AAAgAElEQVSaIB6Pi7J1ZWUFgUAAp0+fRqFQwJkzZwAMNoVCoYCpqSncvHkTly9fBgA8/vjj+PSnP43vfOc7mJiYEAa/tLQkVjmXL19GOp2W8WVkRCbo0OEvaOuvoSMKRbRGCoVCDkUz3z+TeJC8UpG9U/P+QehBlKtuz7kJXKPKdxMoCefokBZ7oYeKkWtG6ubV6SZdm0zfZNheErlb3aaEaz6nmb4uy0sy+VFP5nA47JCkTNtr5s3kWEciEbFBjsViiEajjjRsGkc0sTxuovrIyo2BlimEY4gJmuPY6/UkM73P5xNJkk4yyWTS4R0KDJhpNptFuVzGY489hu9+97sAgIsXL+J973sfGo2GI8xrp9NBMBjEzMwMarWaZOgplUpiu06JVM8xbh79ft9hE8744pVKRfpHhkydwaFDh2SD8fl8+NSnPiWRFnmysSxLsPtLly4Jrn348GH80i/9Emq1Gp5//nm5P5lMYmNjA61WC2fOnBHGDQxC8jabTYm5QhjK5/NJSjuOMTBgyMFgEJFIxAE18BkzBDTJ1KFwrB6Eae4nuemORsEwJj9xO6FqSdvEsrkWTIycm6WJn/N5mtzuddxGnuMty/pjy7I2LMt6U137A8uyLluW9bplWX9tWVb63vVFy7IalmW9du/v/9xTqw7ogA7ogA5obBpHIv8ygD8C8Gfq2j8C+F3btruWZf0vAH4XwL++99t127Yv7LYherd0i3cAOHN2mmQ+a0oIpkRB11veY+LD3EF1WRq719e1xt8NXtkNjXP/uJI+7aFJ2iJEZ6fh0TudTiOdTssRmjAHsJMMwvTuNKUSnX+zXq+LpKljadMb1LQUaLfbgmtTucnrbA+lWNqnFwoFxONxzM3NIRqNCiRx48YNLC4uiiWLnkO9Xg+RSARnz56VE8edO3cwNzcn+LGOJmjbAyudfr+PbDbrkHAZG0V74tXrdTlxxONxXL58WST/Y8eOwe/3Y3l5GRcuXECxWJQ60um0RC0khvu9730Pfr8fv/Zrv4Z0Oo2/+Iu/kHfGxMwTExOYn58XiXxxcRGXLl1CJBJBoVCQ9jIOPKE16gc6nQ4CgYDoeur1upw6EomEPKPnDPtP0lCl/v6jIDdlvdk+twQWbtK5xrfdUIJh0rjJX7yQBI3B6zC2u6GRjNy27W9blrVoXPsH9fW7AH5uV7V61wXAGSLVNKwfBa0w+YTJfE1oRSvSvNrhNZhez7gd3XYLr+znAtje3hbcWrvv838oFML8/Lwc1+n1ZyprADjCxrodsS3LclgYMVYJGU673XaMufaa4zN0xtFmdsCONyQ3lUAgIEzL7/ejUqngyJEjeOWVVyTjzsbGBl599VWcPn3akYYtk8nAtm00Gg2Ew2FxCJqcnBTrms3NTRSLRWF0ZOrtdhvRaFSu05plYmICqVTKMUYTExPIZDI4duwY/uEf/kGsZubm5vCd73wHH/vYx5BOp+UZLmRCNFzQm5ub+PrXv46f/MmfxEc/+lEZw5dffhm3b99Gq9XCt7/9bfzmb/6mwE0TExN444035F3yfZNRaGgLgCuD5lg3Gg1EIhEJt+qlvPSyttqN5cV+k16PwzYYN6Wo5kUm76AC1BRiRjFyt980r3ODacal/cDIfx3AX6jvxyzLehVAGcD/YNv2824PWZb1RQBfBCBu3Wy4GZnMi5GbEoEbPq2lcROP1feZz3j9d/vMDcdLIt8NM99PRk7GzGBXWuE3OTmJeDwujI39oORljqfeIE0LHzf8VJ+M2u02CoWC44Rj2/Z9CrV2uy24faPRkJMCzRuJofMaAInjUiqV0Ol0hGG2Wi1sbW3h5s2byGazwnyDwaDk4AwGg7KJJRIJseQIh8OIx+OiDCyXy2IjTsUnn+FGacb+Pn78OOLxOFZWVjA9PS1mgPl8HkeOHMHJkyexvLwsG4xt2xIALJvNSrKNWCyGzc1N/O3f/i1+7Md+DM899xwAyAbxwgsvYG1tDbFYTDYFfXqinoTjy3emlbm2baPdbss8SSaT0vfV1VUEg0Gk02nMzMzIWg2FQvcl8SDpefOjYOTDGLjXWjTnu3lN8xuuaa8Iivqavk4MXAs8WtrXFjD7LpEPI8uy/nsAXQD/971LqwCO2La9ZVnWkwD+xrKss7Ztl81nbdv+EoAvAcD8/LwNOCEVM/gTcL8ViVGe6/HHi5F3u135TsWW27PDpHtdnmmPrdu0m5cyzsQfx0QRgMAB2rUdGCjKUqmUmJrpcfD5fI6jnrbg0dCWaappXme/yWBXVlYcSkIuBG3WpevUGw8lQVrHkOGw/nQ6jUuXLiGXywkzI7O+ceMGrly54og+mMvlEIlEHAmLNRxC0oGrIpGI9InPNZtNyWRULBalH+FwWMz/Ll++jEcffVQglG63i2eeeQZ37txBs9l0wB4TExOIxWKIx+P3mf/1ej28/vrrYot/8uRJfPCDHxRLGzIKYCe5da/Xk9ADwGDDbLfbjow0bBOV4tVqVaR2YLAhMoJio9HA4uIigEESEL0uTCHqRwmtuLXBq01uDJzX9X8vk2Q35u31Xycd1+tcrx03E8txaM+M3LKsXwHwaQAfse/VaNt2C0Dr3ueXLcu6DuARAD/YTdle0IbXQPI3LRm4MXJN2o7cxK9Mxj+qLLf2eLX3n5OYa5I2x3S8YWhXnfuSpMdT275rKw6vsdFxt8PhMMLhsIztuXPn8Nhjjzme4YahJXONnet5oDdaMiSWtb29jcXFRZRKJVy5cgXAwPzwlVdewcTEBN566y0HAyqVSvD5fDh16pT0v1QqodfroVwuY2NjA+VyWaR/LrpgMIhisSgb4sbGhmwQ+XxexjedTqNUKqFer+PEiRMizQPAz/zMz8hmNDs7K1Ity6xUKrBtW8pl0K319XWsrKxIWdq7NBQKOZL16nZrSZ2nI27spmDDzSwej8umm8lkkM/nkc/nUa1WHVmbhkm3P+q5D+xtg3GTys25rj97SfHmBsHNmIKS2S7Ob64ft7KH0Z4YuWVZn8BAufmcbdt1dX0aQMG27Z5lWccBnAJwY1R5/X7fYQ5FSIC/aenvXj2e0jIlbc2Ubdu+jzmbClT9kvgSzMmuf2OduqxhG43bicFsp/7PZ8x0UTR/07imZrraxvrw4cOIRCJIJBIS2EqPKRm6OUHNNul+czGY427btsPd3rIsiZhoWZZE3gMGTJ7OP/Q2NMeW0A+vU3Ha6XQQCoWQzWYBDJhppVIRCZvp1paXl3H69GmUy2VcuXJFAnZ1Oh1MT0+LIpAMvt1uo1wui5K2Xq8Lk2V0R74PrZDa2trC5cuXMTc3h/X1dWk783RWq1XMz8+Lp2YkEpE0dHfv3pX+MuAW7fEp9esUcXTjBwbKXPb9l3/5l1GpVMQhqVAoIJvNIhQKYXNzU7xXS6USKpWKbLKct1TYrqysIBaLYX19XWCiY8eOiUlqsVjEN77xDRmTRx55BD6fT/QHfLcMv0CHNGBwOuTcZJJhbuCpVErSO3Jc+d9NkW56fNNJjePkljZOS8Amk2U9fF4/p9eDLkt7ZOrENT7fThxxDRVTyOSpk33R8c51/bulkYzcsqyvAPgJAFOWZS0D+D0MrFRCAP7xXie/a9v2vwTwIQD/k2VZXQA9AP/Stu3Cnlp2QAd0QAd0QGPROFYrv+By+T943PtVAF990EaRTEn5nSK3OvQubErrw45VXvfy+zCvUV7Xnl5aGmFiaboGa4/Mer2OQCDgCIY0OTnp8OjUSi9aYmic2K3/Xn11I7rWAwMlHT00iW0TLqCLMmOCUCJn3wKBALLZrCO8ba1WEzis0+mIpySlepoAEt7gGJZKJSQSCYEXmF2IpyPCEBwbBsxqNBoikfP0wzGghAsMpNxwOIzt7W25f2lpCcvLy5ifn8e5c+fwxBNPSLtWVlbQ6XSwsLCAXq8n3qB0nCqXy7hz545cn5qawo0bN+SEkM/nAUBCDNTrdayurqJUKomXKi1mOCY6OxKdgWzblgBjPAHQo9Pn84lEfuPGDVGOR6NRqePKlStoNBo4fPgwZmdnBRpqNpvY3NwUPQHHJBaLifRJxSrnlpbG9VxzUxiatJv5uRcy1+9uyE0JOop2k3tB00Ph2akxoh9lG7zIhFKGkRczN1+ktnTRZfMoqTPvADsKP+ay1GZlwGAxJhIJyVgDQBg/y+MRkIotM0aM2b+9bKIaT9Z90tBZqVQSCKPRaDgYYyaTQTqddtStYaNoNIpwOOzw1KSHZrPZlM0iEong0KFDYgPNzUJnDgoEAsKAGD+dQa2azaYw+U6nIyZ74XBY+jg5OYlmsym4O8tqtVp473vfi7Nnz2J6ehrFYlGUlOFwGNFoFJubm0gmk/LM1taWuMk3Gg0HjECop1gsCiPn/Oj3BxEemboOGCSQOHv2LFqtlpiAAoPgY61WS8qgopW/pdNp5PN5h6lopVKR96Y3BUacZBgICg98b9Vq1WGrHovFkMlkEAqF0Gq1xGMUuJ/huTFwN6Wim6C331YybnXo+rXOzIRhTIhoHNpLtEXgIWHkJpmD905J5abi0k0KHcaU3aRp3meWo5kyyXReAnZyCZp1k5EAEIUVF0IikUA6nUYqlZJAVHyGE0pjjZZlCQMx6UFOQbFYzDGGyWRSpMLNzU0J6sSkCmRGlD79fj+SyaQkldDmXUzCQLt0Mn/N9La2tkQZGI1GEYlExEKFjGZ7exvLy8solUoolUrC/ICdAGDaagdwKmG1I5nf70etVhNpnDg3E0msra1JWFo+s7a2JmEFMpmMzAFmAUqn05ibmxMrF5ohNhoNYY6sm+Ps9/tFKgcGDDqRSEjMF57caKVUq9VQKpUcjk3Mnbq9vY1qtSrjRT0RGTKleFpgcFMmg5+cnEQsFpNTF4N8FYtF9Ho9SSrCevl+tZKbZDJwN1t1/rmtpf0gN6enYYzcbDvbPS4jf1dL5IA7A3knoRX9grzqBu63QhkGrbgxdHOH1i+dMIqWzOnFSCsRrTDRjG9iYkIWRCKRkDgktr1jn816zUlEyd40d/JSerr11Y20tNpqtSSGdigUwsbGhkiCR44cQb/fFyiIiksdt1s73lSrVdRqNViWJV6PhFY2NjYQjUYlngohFErdPp8PqVRKGBNjyBSLRYEsgB24hO/Fa4EyUxLb1Ww2sba25lByxWIx3LlzB/1+H7lcDtFo1PEMFc2NRsOR8YemhLFYTDYkBg+jVM62EAaxLAuJREIgHmBH6cbky+wbTSUJy3EMe70eMpkMstkstra2HJt+s9mUaJfBYFDay42Yc5fQVLFYRL1el1DHnIsrKyvI5/PIZrPiIKatlbhBmpKslyTO/+Za3G+Ihf3TzNjkCaYBA0k7+zDK4Sja64nioWHkJv1zYePDJHKTvCRykzRDHzbBKKWbDF8/ry1ImISYFiA6oFW320W1WnUErtL1mlp707rHa0x2Q5TCgMFCp+cjf3vppZfk3sOHD2Nubk6caoABc7KsgX15o9EQt3Y6E/H+fD6Pu3fvAoCEaiXWTxihXq8Lo71x44YwjUQiIRLowsKCtLfRaIiFCNurvVR18H/NlNnmZDIp9zcaDfj9fon7vby8LJIWN+Hl5WUEg0EcP34cwAALLxaLWF5elk2H43TlypX7pDpt6cB45zzZUPL2+/1otVoOaTocDosAoNPIMU757OwsKpWKwyySAkev1xMJW5+EKBQAcFiwEFsHduA0BgvTJwVuXl6M242R67yjbs/sF7HvZju01znngym0aSFMn6DfCTpI9XZAB3RAB/Qup4dWIgfut7V+J+txu+YmeQ+DVkzSNvDjSgoMPK/jYgMQO2m6S2sHHZ2qSiuRaCNOHNVN+eJmK6/7vJux19KYbdsO6ODo0aP4x3/8RwADCYxYsGXtJJYgfFStVrG1teUIY5vJZJDJZNDr9bC+vi6wAKV52npTMtfj02g0RPrTgcJosw0MIBMqSnli0RYtTGihJSsmniZ8o09StVoNt2/flngulJaBgSRfLBZx8eJFec8nTpxAKpXC2toarl69KnATLY/i8TiazaaMFfUfxIc1tBOPx8W6R9ty02Vf23aTisUi/H4/crkcCoUCVlZWAAxOMFQE63nJOhiyQNtFU2EM7ITfiMViqFQqyOfzkjybpyfTo9bN2kPPWe234SaR7ye/0DH9SRqPdzvVeyltx6G9tv2hYeSjPCb3m3ZjobEbq5VRZXjVyd+DwaDgj7ZtO5jG5OQkEomERC/USje6devFpq0DdGwNwJniyq09eyVOcsb4IExw/PhxwXBnZ2dFoWnbtlyPRqNYW1sT5x1epyIuGAxieXlZnGEA4OzZs5iamkK/30e5XBYIpVqtolQqodlsOjJJUS+gGTWJjhq09iHzpaUJ4QWOUyQSkbKKxaIwJt57+PBhWJaFjY0NGYdz584BGATDun37trS30Wjg6aeflnAD3HC2trYEv+52uwL/EDqheaff75f3HolExOFKJ5bgfRwHXmfgsVgshkOHDmHxnpesHi/WxzlH/Jsu/9woqYhnO+jARCum7e1t2ZQ5vrS8MZkf4B0DBRgeqmO/yA2Hd/vNrT1uG9I49e2FHgpGTryPjEYHYDd3aw4eFTpuHpFaAcHyeJ00yktU/6bJbaAbjYbUqSPE6YD8ZLBaEqY0zGBRuq0cD0726elpSWLAxa8lcpr36fYRCyV2rRcA66cUr98D26fxwVqtJsGheC//a49T0/ywXC4jFovhySefxBe+8AUAA8sNJjFIJBLyzGuvvYZCoYBms4lMJiPp0dLpNPx+P5aWlvDiiy/i2rVrDkyc0QfD4bBIkltbW2J7HolEhIFRmdzr9ZBOpx3xSbSEynHV84XjwXdiWYOQr36/X+ykgcEGSlM/Mjri1G+++Sbi8Tjm5+exvLwsCmBKstlsFufOncPy8jIA4NatW7h58yYWFxcd+gS/349msykp6uLxuIyXbQ/S69VqNUdCbG74yWQShUJB+k58mm74jz/+uAQf29raQiqVknVIq5WtrS0ZVz3v9KZJPJzjTr0Msy1xrm9vb0vya23uyPekPZGHvR/+98pcpMm0RiG/MXVKXDdcM/xNC0wsS3t6mlZPtm07omOa+Dn1ZWaE0HHpoWDkbmQqFs3rXvfr7+ZnExYZZpUxjtWKvu7G9PXEMF+6W+o1YMee2bZtxGIxOZrSNM6L3GzwTQnc3MjYH63M4WQi09LBqXiv21ESGBzPuYhisZjkBfX5BnktP/ShDwEA/uqv/kpcxJeWlkSBViqVEIlEcPLkSTHFIzEP5q1btxAIBITREOqwLEuSJrMttMbQ8b3pUq7tsFmOSVp61WOig01xwzKZDBmXmeuRTlLAIB4MJew7d+5I/PhoNCqbcDgcRr1ex8WLF4XhspxgMCgnEqZ1AwabfqvVQrFYdChOGV6AClq2iyc/vtfNzU1RUlLI4IlOQ36jYE9TQcvP2q2d31mHTj2o14x2yd8PMhXH2lKH1wA4YD/9rIZPTKGG60hvLoTr9PP6GXNzAHYnnT80jHwcbbVm7vzTuJnb8UXf52YTOg6ZzH/UEcusH9jBy7mIdexv/dI5YRlPxGTk2n7Yq538TymP5WsLGP1d22vTGoZSPBcV62UbTOyf5WmGxntoOsigWXfv3sXbb78t2ea1nXMoFEI8HofP5xM75/X1dVy6dAmvvPIKqtUqjh07JowmHo9jenoazWYTKysr4nhDqTidTjsYebValYBYlM45ZuYpTr+rcDgs1hbc3Bhkio48Wj9AWIP28CYTYswXSmnr6+uST5NSNgAxLex2uxJSlu/h/Pnz4lnZbDYFisrlctjY2EChUJA2cw4yborf75d+cDMkw9nY2MCpU6cADBjZ6uqqA48Hdk575twySTNAHa9GpzWjeSUhLH1KooSqP4+icda2aaLL/ybPMX/X1/inN0SSluD1ddNeXpsV7waCMenAauWADuiADuhdTg+lRO4lPbvtiCYEwmc1bmVqts3nTWmMv2utuBuZWLp5v9kPwAl3MISrjgQHDJREdLWn5KPx7WFHLv0bJX4tNQNwSAqWZTmkJkpmlCbZLjpxaCjDbBclVwASX4XWE91uVywxKpUKXn75ZZw7d86BfVIJSt3A0tISAOC73/0uXn75ZXQ6HZw4cQJHjhyRPhw+fBiZTAZXr17F0tKSYM7ZbFakcY0tE6ukJKQhDGK4PDnp5BWMHsksPsCOLTVPgxxH7dJvZkGigpeKYLYrEomIc1Gn05GTGDPbZ7NZh034+fPnJQxvMBhEp9PB/Py8vMNisSgKYPYxEAhIEuxwOCwnIa4RvlNa6ACDEw+zH+nYPJTOvfRLpgSv9V1mopNWqyUZiHTYBL4jPY/GoXFCfeg5PwwN4InG5E96Xek+uuHs/MwThfbS1v4JZtvflRi5xtO4MNxMi0ijBk1PKH7X182B07+NYpYmDTta6nbpl8TFToUYF04oFEImk8HMzAxCoZDD1ElDGm71eylmtYKV193gJr0Bsn0sg9ABF6MbtKLdvrlQGUJXb1bPPvssXn31VVQqFWE+wADbzWQyqFarkuIMAJ5//nkEAgG85z3vwRNPPOFQUi4sLIjJHkPHchxDoRD8fr/D5K7X64lCTS+ucDgsSmsGkdJ5K4n5l8tlwfTZf256OkY4x0RbepC4eMvlstSfTqdljLSuIRqNIhAIiNKR/XvyySclSFiz2UQgEJA0d4VCAbVazZHliGPC+PSpVEocrkw9AeOuAwN3/5mZGcHwNbQzar246aGoENRGDGTYZvYnYKAIZVycceOQjMPI3Ri33nD1fW68Rn/XYY21UQOZNXmbztzE30zYbZy2u9FDw8hNMpUB+ho/68E0JQEdq9sLIydzdxs827Y9cXddLgBP7M5sr/ly6aZs27YwmmQyiXQ6LRYgOk+lloQB95duLhwyGe1lyvqprNPlUfKp1+sOiZUMSdsva6ISUddBfFgnsgAGyRWYH9O2bbG2iMViqFaruHjxIi5duoQ333wTwIDJPfPMMzh9+rRgvDrK4aVLl3Djxg35jePl9/slqp+OLbO9vX2flQLHjqngEomE2JUnEglEo1Ex09NKLM41vRlbljOWjZbeyLSIo2vMmbh1t9sVz0om/9jc3MT8/Dw+/vGPS7lTU1PSNx1vfnV1FZZlIRqNolQqyRzqdDpiuZJOp4XJc57wnYbDYXlX4XAYU1NTYseu15nWL5hkrg1T6tf3cC3Q/JOnOp5Sdht/ZDeSrF7H+mRuWq2YfEgzc248WtHpJsHrTUzzAY6lPsG4oQTD6KFg5G67IxmsqV0GhtuPcgC1xGgyfbOsYcxck7ZaMRnAsOeAnYmsNdc0MaSkBAygAn3M1274bgyUv3mNCRmH6WqsGbl25rAsSwJU6UVFJuEVAN+yLAcz4YZAJsJNABjYlD/33HP4wQ9+gImJCZF8S6USVldXcePGDSwvL4tlyoULF3D27Fn0+4OAT6FQSOq5cuUKbt++DZ/P5wjIFA6HJYGElsgZDZDKYy0FUoLmhsDTRTQaRTAYlMWmISpKilR06rL0e9GRJwldaWUrISYmZCDRLX52dhaLi4s4f/48gEHijGw2i36/j+npaUxOToptPcMW1Ot1RCIRR+Ygn88nsB3vN+E19o3PdLtdTE5OotFoONo2zprRpr/cPN3mar1eRzAYdMAO3HRs20atVhubsY2jMNT8wQ161XCZF+/gf63s5P0mI9b+C7qP+l4tEO4GEQAeEkYO7M5o3o05mxK5V7njMvNRm4W+x8SLzWeAnaOo2c5AIIBoNCrMbGZmBtVq1ZG9nM/rNo6SxlmH3v3No57JlDWswqBX3EjcJFizbg0jEKahlEVGyHvf//73o9frYWNjQ5jD2toaKpUKZmZmHCaGx48fh2UNbNLT6bTD0eTKlStotVqYnZ3F5OSkbFZTU1OSSs2MP2Oa3wFOnJZYPzcxs+164+OGq80Sdfo87VOg3wswYJLaLlxv1mxvKBTC+vo6Hn/8cXz4wx8WOOSxxx5Ds9lELpdDKpXC1NQUXn31VelLMpkUc07tocrgV9ycOB+0RN7r7cRJJy6fSqUkYiSwY35o9slLyDH1SOZc1bANITja57fbbUdQsFE0Dh/R7XJrr2awwyRyAI7NTY+Dfve2bYt3rIaRKXSSketx2c3J4sBq5YAO6IAO6F1OD4VEbmJ0xA553NTKBC0V6x1L77DMSA5Anh8mNZO0AnQYBmhKFOMoYUKhkON4yOenp6exsLAgfWQEQ9py68S5Wnlnuuhz3NhnYEcSqNfryGQyDgmBiZKZP5JtZDmBQACxWEykuXK5LPCJbduC4dLSgDi/PmbyOq0U2N5Wq4VcLofnnnsOX/nKV3Dt2jUZi0wmg+3tbaTTaXEIYrhWQiUrKyt4++23payZmRmJ3cE+6DCx2WxW8mlubW3B5/Mhm806Eix3Oh3E43FMTk4ilUoJXMFx8fv92N7edpw6dKYlwgDAIL5IsVhEKpXCxMQEKpWKSJmU9gmr6CiDhHu0NLexsYGf/dmfxRNPPIF8Po9HHnnE0T9GNPz+978vfaRSNpPJOOZcu91GOBzGrVu3cOTIESwuLgIA3njjDSQSCfFG1Y5Hi4uLWF9fRzAYRDwel/a6QWucD9pPQSvxbdt2xFTnmPB963cN7Hg3+/1+HDp0SGKzcy31ej0kk0mJ/sj6aduv69dhd928RE3SpyPzxM7P5EfaG5O8TJ94eZ0wJvvEPurx09L9buCVh4KR74W88HLtsQg4A/JoaIDHNLdyvMwfzaPkbga63W4jEAgI0+x2u4hEIuKcYVrRaEUJ4HR4olkg66c1C4/nGkbQChi3tmtrAI2pU1HJCcf63Mw0NVZojrX+Y18SiYQwmE984hP46lcH2QELhQLS6bSEf9UbEjMjbW9vY3V1VeJ1T01NOUy52F7df1px8B6OEc32dF+oswEz0coAACAASURBVNCwklZoarM5Cg3E7DUUMzs7i36/L0xehwjQ43/48GEAEKcbMniO88c//nFcuHABhUJBkmVwTAKBAKamprC9vS2MinOI2YF0WIh+vy+JqhuNhihzM5kMKpUKEomEhL5lPfl8HtFoFNVqVWKzsB86yJgeQxM6AOCA+MgcNUSl55+G/PSc4/swA8rptaB1E15OcMOw/WHwqKmvM+c173EzT+TcGkeQ1OM4Lj00jFx3UE88E5f1UvppTEtrf90wYsCZikyXrdvgxaxNrHwcTK7dbiMSiTjawrgXWtmkFUJeChYqS0yFDXE2vdtzIetJpCeIDqZFKxl6JbI95ti4jQfgPJnoSW6+Q5bPTO+f+tSnAABf+9rXcOfOHQDAU089JSZwzWYT09PTqFQquHz5MiqVitikR6NR1Ot1yUep7cX57rXkTWmNzFq7g/PUE4/HkUgkhJnRw5VRFPXmSgUlAMGVqdugRyZPUayn0+kgFAohkUhI1iSaVEajURQKBXz0ox8FAHzgAx/A9vY2Lly4gHw+L+NYr9dx7tw5VKtVRzgAviueRkwlZq1WE3NQ2qofOnQIb731lsSb4UkDgOhqOB/Zx/X1daRSKde5akqibBOv6xhEwI7OwrZtB1Mms+cfTzzUj1DKpx6GxLWgN0QTnx/GsN0+u333uu5WBnC//Tnbpa/p/+9aRm4qTNhJN/ty/Zz5jFkuX56W1jRM41aW+bzX7/r6qP7pvkQiEWSzWcnqYx7PzEmhGaIpbWitu64DgNh+m33SEopmWKVSSVKq0cWfpKWd3WxiJm1ubuLYsWPY3NyUaI4A8NM//dP4u7/7O+Tzedy6dUskPsuycOfOHTEbJANh/WRiZh9brRY6nY4o6IAds0RCHHTuITQUCoUknZy23KAlT6vVcjAgfQoirBMKhRx5UTWzByBlcIMCICnhKpUKfvVXf1Vc5H0+H6anp1GtVjE/Py8mg8eOHcMbb7yBeDyOM2fO4ObNmw4LER7tdRC3fr/vSIZNiTaXy+Hu3buoVCpyeiCkF41GBcKpVCrSXq2k1ko6LVxoeEH7JeikEADu23x1fB8dtZInAip8mf+TkAn77qZM1dfc1rz5md9NqVp/doNW3Orm/dpm3O0e/d9c/6NoJCO3LOuPAXwawIZt2+fuXfsfAfzXAPL3bvvvbNv+u3u//S6AfwGgB+C/sW3778dpiLlTjXPUuVefXNMMRg8UpVQzk4kuz+0FDCvTrQ3DSMe2AHAfBqwlNu3AZG5Utm1Lmi9dv3ksBQZMixNdB93SNr1c3AAkl2O320U8HpeFwjH0Op3ozcXtuildhEIh3Lp1C8ePH3eEf/X5fPjCF76A1157DW+99ZbYMpfLZYFCzNNIpVIRm3cNKREKoRcnf+N/SuWsmynpCF9ouKvVaqHZbAo+zDJ4DxmOZtaUaHni0eGIGSQqk8kIrk1HpV/5lV9BJpO5z1wyn8+jXC6L08/3vvc9Mc3r9/uO+N6cE9xgOFa9Xg+hUAjdblfS8AGDk8T8/DwuXryIer3uyDGqYYFwOCxScTKZlMiP9BjlO6TAxU2W5dAByzzlUWAwT4za7pqQFwAHJKZPfXrecRPTZep1ZUKY5mfdDl2PWadt2w4dnt5I9KmWtvJuDFoLYG56v3FoHIn8ywD+CMCfGdf/0Lbt/1VfsCzrMQD/JYCzAA4B+H8ty3rEtu2xLPq9GLnJ1IdJ5OYzJBN2oFQ0TIo3P49qwzCiwwylX0rjxFzNY5TbRsZ+aWlck7mrAzselrRd1r9zwnGxVSoVVKtVSYBMXBpwJiEY1c5RRAelGzdu4NixY46kwc1mE0899RTi8TguX74MAFhaWhJGrSEkYLD5UCriGLOP7XZbMsJrBk7sPxKJCLxA23FGZaTXLQCRxLlozdjmHB+OAQM8ceMhVg7snJAAiEMUMMD6P/e5z2F2dhbBYFB0AIuLi2g0GojH4/D7/ZKcg2GAZ2dnkc/nEYvF7oOJOC5aya0DqXGjDAQCyOVyuHPnjkjOZJrNZhOTk5MolUqYmZmR/uZyOVy7ds0hkXJMtNCh3dL5u2nKqiVlrQjU75FQJDDYeAilsQ7NsCm46BOBDhmh6wTcMXDzNzfp3Dw5m/ea5Xo5NmlGPsoE2otGmh/atv1tAIUxy/ssgP9o23bLtu2bAK4B+LGxW3NAB3RAB3RAu6YHwcj/lWVZ/xWAHwD4b23bLgKYB/Bddc/yvWv3kWVZXwTwRQCOmMnjkhdebe72WmtvHo/GKd/87CapjyONcreltyCTRFCi0Lgg7zelFn1c1bu7PoabugDitPrEwrbw6E2LDmZpYTAnE3v0Gh/dR1MKMaUTXX+v18O1a9dw5swZAAPLDTqfhMNhfOADHwAwiNX9wgsvYHNzE4cPH5Y45hxHjoeWovmuTQle18/gUcBAWtLmi81mU8alVqs5zOi05Qhjx+uTDSXyWq0mVijEk2n2OTU1Bdu2pe8f/OAHJUCW3+/H2bNnAQDXr19HOp2Gbdt45ZVXBD5hQLDr16/jzJkzDnhOK3a1lEdPVs49nSQ5Go3i8OHDDqkcGMzHSqUiikU+k8lkHApFE1Zj3ToZA8vzUvBRGtcnCErkwI4ymU5CZtAy1qOtY9gP6lHIH8ywGl6KRS9kQP+ZMA/bYBptaEjTrINjNq7Tk0l7ZeT/HsD/DMC+9/9/A/DrANzOAq5czrbtLwH4EgDkcjnbXOzDYJJhcIh5pNKaYuJmgLe7PX/zqsesU98/jKj0ogKPSieTmVL5OYxx0vxQK1nIrLSCSONubm1k3bQCoDKRmea1NcCwTUtvml6TXT/Hxcy+Xrx4EQAwNzeHRCKBfD6PQCAgC2R+fh4/9VM/hYsXL+Ktt95Cv9/HzMwMgB2opNFo3MfIdRYk3VaOu8aVeQ+Zgg6CxTK5SZLZ63stayc6H8ehVquh2Wze5ybPDEGf/exn5ZlKpYJoNIpwOIxarSZ28rlcDuVyGRsbG4hGoyIIsN9zc3NYWlpy+AkQYtKMhfOBqdYajYasEXrxHjp0SJSYnI+5XA6bm5s4cuQIKpWKA+snEzWZEzdVDdGYSkg3Rm5uulppq/tB+ItrQAtCfL/6edZn6uF4fRR58SBe0xmJ9CZmWu+Y0IlbedoU8x23WrFte52fLcv6vwD8P/e+LgM4rG5dALAyqjytIDFJm1Ux24xWrJmMhhNQu53zN60M1MlwvYgLVGvktcWIVtZUKhXZSLSiiza7jUZDEuwCOxg9FWvcibXjjO4nFWvtdhupVAobGxuOpA8+n0/SZ2lFYK1WQzqdFoyXdTOhL5WbwCDWycmTJ8VhBYAwDr0ZassCvVmEw+H7bGrdTkGUaDl5eSLTmLFO3ByPx3H06FEcPnwYjz/+OC5evIibN2/K+yf2S0Ui6yZOTSUlsBMVsdFoiCKUY01HGprh8f1GIhGx4kgmk9IfYrfEZVlWJBIRXQNtuvnen3rqKbz3ve/FiRMnsLGxIYxudnbWMS+4wZCJ01pHK1rp0BUKhcTiBNjJGUqBgP1IpVISZVBj+pw3kUgEFy5cwIsvvij16CxDppL5/PnzeOmll2TTAnbCGVBo0e+TJp/pdBqWZUlavlwuh0AggELBieDS14LxZ1hHIBDAzMwMCoWCjD3nq5boKeDoOWcSFZG8n6TXIE9WLJf+IFzveg7xVKGlfqICZO7mmtBWeZxneiMYh/bEyC3LmrNte/Xe1/8CwJv3Pv8nAH9uWdb/joGy8xSA748qz9x9tJ3psB3M64jipsjwuj5O20hkDm67Ol+qeczkAo9EIo4AVeakGaXs1JKkqbSkZGJKYG5OTcAO8yPRdpveidosjJsFQ+ryaKrTnfE9eU080xFCe6uaZmH8nEwmHXG0Gf8lHo/j2WefFdhleXkZKysruH37tiNjvGUNgn9RimTbyMS4ierNmF6HOr8p+8iFWa/XHcyUHrjcrAFIpMdgMIgTJ07g1KlTYk6YzWbRbreRz+eRyWQcmYs0REOmViqVkE6nRdjRsIPX2hhGjPeuNwtNtG/nuBBSKRQK8Pl2csgS4kulUmJrznfN8ea4AHBIzLY98PBk+xlnRSui+d61tYsJ17ll4Bl3XY+CUvhZz9FhznDmMyazdrvXrb1aQBo3bC8wnvnhVwD8BIApy7KWAfwegJ+wLOsCBrDJLQC/ca9RFy3L+ksAbwHoAvgtewyLFTIp0yRI2zqT+FL1s6qt910fZpkyikxIgkzUxNfYdvN0QAmaSRUYdY/1u9mXesERbItOk6WPxpRG9U7OyW8eKWnK1+/3Ua1WJdHvoUOHhJHTLFFLWnoc2EftVl6tVu8bL/N+PuP2LvT/er3usCgh86XkzRNMqVTC2bNncfr0aayvr+PGjRsABpYu7XZb6tUWKCxHm+bZtu2ItQ04naEY6qFSqcgC0yaZtm07Np5PfvKTmJycRDabdXjP0rNydnbWERLX7/ejUChga2sLjUZD+pfJZMRhxjwd6rmhJUsvqI9QGk+a2n6bwgCxcibooATZ6XTklKH7Pj09jVu3bjkgFGDnZMlNmwyac3J7e1vq58bJkw+ZGS1z+G7MNcIooVqA2C0kwWd0ueZ1k5FzrPUa1n3XUArfjwmzmPXwj303TYlH0UhGbtv2L7hc/g9D7v+3AP7t2C04oAM6oAM6oAeih8azU+8+hCkAOCRdbX0xSgnp9ru+Ps6ubUpBvEYJXJfF04OW4vXRKJPJIBKJOLzs9I7uBq2Yx3teJ5yh4QItkWnJTO/2OmaFz+dDvV7H8vKylDMzM+OQULXVCiUsE77R1jXhcNghhesTlQmhaFxZKwl52tD4tU6LRmsQuu+nUimRsHO5nCR4LhaLuHv3LjY3N/GNb3zDcbRn6GD2kf0jzmpaYmhFsvb4ZBahZDIptvcA5MTA9hOCAQZzuF6vY2trC/1+XzxLGUZgYmJCpHjAG0Ix54sZBMrrNMTx7fd3kpZQYuSpanZ2VsaCDktMYE3IZ3p6WgKSra6uSl/D4bDj1KO9P6kz6vV2YqyzTb1eT4K0aTiPfdDKfVr3xGIxySBkSsO7If2M+d8NWtHrXr8H/az+jRi522nb6wS+W3poGLkXmUzOxLy1okBj5G4Dpa8/CCPXTJNlEUt081Cj4kcrmNgm3u921NJlabjJNLlqt9uOeBWaWIYJbRCHvXv3rliA5HI5CZhEfJM4Ko/I5nFSt30vmK0XTU1NCayTz+extbUlTFO7vFMxqfFUYICxZzIZBINBfOQjHxEsutlsSuyUSqUiFjvlclk8JYH7445zzLPZrNRNF31gJ4YK20TTO5oekmHTGSoYDOLq1atS38TEBFKplJTJDcacA14MR2ckGiXkcK7ozEGMPcT47YcOHZJ+Mfphs9mUDTSdTosXbDqdFqcuhj1gAC6Oj8/nkyBxtVoNrVbLYbDQ7/dF0OFc41wkpKWhoH6/j1gshnK57IA73SxThpEbnzB/0/ov9kXzHrM8rl3TGWkcRq438HFzlAIPESM3GaYbM+M9Wumod2K3z5p2K5FTSadtu7XUzbL4wmj+pqVVv9/vsE82QwPonZp91P3Wik22Rcf4YL1sr9Y10Iacv2lqNptYX19Hr9fDkSNHAAyYASVh4vs0l9TWNG6THYADk2Zf+N/Uc2jSfedmNzGxk52I2CGz1WilMTPh0I2fGw8ZQqFQQDwel/uTyaR8brfbwrB0kgezzVpCL5fLwpzIqGjyqRNl2/ZOrBfLsqQvtVoNS0tLWFtbw9zcnCMvKJkrmSmwYwHjNt7DyG3siYtzjDRuyxADvV4P+Xwep0+fBgAxO6Q1jTaXZNtzuZy0kfbdHEttp0+LIXrqcnOlDgRw6sB4WqOZqmkpFY1G79NbuZ1uR9GwjZLj5qYD82L8bJ/ejLUNu5vQpjd0kpc3tRs9FIycO57JyMmU+GJ0x9yYtZa89TW3+8dZEGTY2grEzRaUTJeMXNfDLCeUskyFlGZiug/mZ/N+nbVGt8/ceLTiUy/cRqOBjY0NZLNZZDIZADsWHTpiooYkSG7MGrjfpNNrYdCSwQ1y4edyuSxMgDFpmK2mVCpJXzY2NkSpODEx4bCSCIVCmJ6eRqvVcjBfYGfzYx3adNLtZMG+0DmHdVCZbUqC3Azr9TrW1tYkrVq/30cmk8GTTz6JQCAg0ifNV8PhsATd4ji4xbnxegejSIdSNhkmN1C/3+/IBDQ3N4fV1VXHRr2xsYFYLCYSOWO3b21twbIsVCoVR8wY+iRYliUSPk8ptOdvNptoNpuy0fT7fUkibca6B3CfcprP7BaiGMbITZNjwLkWTX7gJnVzLnitcd12fYJ5x+3I3wlyM+0BnC9pNzuUKeGajHCcQTJNDU14hqStTzSWx5evk7O6xZxgO936YNbPiaOPepwk5kZDyYC/mdJzuVzGiRMnZPLQKqFer8O2bQfGqd+PF+PQJmJsrx4fftdOOF4blx57WjwwRri28iFefuvWLTluA5AE1vRSNGOt0K6ezCAYDKJerztwfV2/tgjSlibcfLSnZLfbxdLSkoTX9fl8jqQTxNmZRITXeQqqVquODd9Nz8B3Yuok9Lh7kfZG5fshPh+PxzEzM+MIrzszM4NGo4GtrS0pu1AoYHp6GtlsFolEQhj56uqqJOHQG6i2OCkUCg7ojNI1nZGYjLvVagkGrh3EWI6GWvZKw6AVkpvAwWfcBDu3ee1luqx/51jw/276dZDq7YAO6IAO6F1OD41Ero8eegc0pRBN5rGE/90sSrTEAuzYwerrGgMj3KO9xqgdDwaDjhR09PDrdrsOeKFWqyEcDiORSMgOSwUTI+8xPCqP+DxqU+I2bVFt20apVBIrGNZTq9WkbZT6i8Ui0uk0/H4/NjY2JJZ0OBzG66+/jlwuh7m5OYdXHG2bqUDk2Gj3e3PsSaZyxoRjNObM04u2A9YnDVomsG4vjJ74Ki0eOH6EAhg1j+8qHA5L4mF9XCf2TknKTWkN7IQGBiDJiOlBq6MPHj58GJOTk5iennbAYJS+ms2mSPKcWxwDrbjkNbMd5nfzfbjBMQAkmxHDPLB8jkWxWITf7xcbfvonTE1NORyV6GOwubmJQCAgFihra2u4ePEistksut2uwGKc/7du3ZKkFqy/Wq1iY2MDuVxO1hEwkMgTiYT4J3CNNBoN+Hw+rK+vI5FIYGNjw+Eo5UYc92GSrp6jvIfrSju8cW7wlKshH65TPX/4LvR9prTO71ofsht6aBi5SW4YOK8D96djA3Af89bX3Mo08XPzBbsdtUyLGGBn8rjBNXyJOhARAIkPwg1Mx/MYB/7xwqz1b6wjl8vJ0RcYBGJqNps4efLkfbATcVCzT6OOebZtD2Xkbu01PUw1jMBjtxvp/lK5zE2WTJAM0bZtB5Ot1WoO127tgKE9Ot1gLQASQAqAZBLKZrOYn5939MXEbfWGzPaaaem8aLfKu2HkpnfhuHPN6JAGxP8jkQhyuZzM4bW1NZRKJUxOTjrMKGmGWSqVHJ6jkUgEPp9PGKOGqKgI5LwzHWFMXdn/1961xcaZnuXnsx2P7fHM2OPEp7WzyWaz281uD3sQqgRUCCFKV0gLXEB7Q5GQqkogwQUXRUWi4g6kcoFASEWtaBFquSiH3iCxQkhFqlrY7nazp+xuEtJsEsd2fBgfxp7Yno+Lmefz87/+/vE4m2Ts5H8ka37/x+/4fu/pe1+d2zQ28xrVZlb9SCJt1SH7MSecn9b+ofFfrL0ipoqxGxstDuKEEcOhIeSxiW4blh3K1TBmaGi1jTZGhHlsjZrAXj2V9bywro9qXOR7yNXevn07YZGv1xu7Kvv6+tDT0xMmj9X7WULKclq/ey2n+kYzXgX9ewHgpz/9KZxzYes3iRkDKWliBQ0IpO2133GrawzORUIeMy7ayRwzNgHJgFY01AG7sTWcc5icnIxOaNW11+v14Iqo9+n3AYQUc8Cu/7PlwOr1evAjJyGMcXNp3KPFvSbkWpZ6vbHrUsMQ0M5DCRJoLGiVSgVLS0sYHR0N45c682vXrgVuHNiNcEojqgbUIuElYSbYBxzPGq0R2E0OYt01GUaBsZlYR5W2YjQmjVmxOm/L2ccIecz+Ze1UhNIPXfwOoiM/lIS8lRFBB7USMG08S5RjxNtaka2RkKJUGjHXsnBRUa8UoDHgVFwHkpZ25vHs7e1NBPvixNfFQr8NJDcbWR963UjDLe1bW1shTdjKykoIaEQuCUBIYEB3vWq1mkj5pW0YG2SWw0ybJMxjSZc35UbS6m0XTe0HVYXpxNUNUDoJNeytundSGrEqN+X4bty4sUeSYxuTwFBFRY7fSirkIg8yUe8WYgSIhJzzaXl5OdH+9BYCdsfB9PQ0Lly4gOvXr2N8fDyRt5QRHEn0gYZ7ZaVSQaVSCdKburby2zYROZkgqjmB3fgvlMC6u7sT2ee5uKtzhJ23dnFMY0KUc7d0wBrF7bfuBJxvB8WhIORKhPg/J68ScxLfGPfMBrVcmz6TRlj4HUuY7X2WI9fz5LR0opBY0c+VHDqfsTrK2DfUe0HrrjkqyVWz/hzwdCcksSQ3tLq6GuJ6r62thYHf29uLoaEh5HI5VCqVkMrLtkPaoI/dEyNW5JSs+oY7O2PBguwiRWh7WrUZOS9VmahuXhdetaVYUVjtKSQ2tt+2t7cTcUW4wYb1tAyHSkL3E8qA2PqxjKVSKdSFHkxUeVDSGRsbw/z8PC5cuIDFxUU88shu2gHaBOxuzI2NDWxubu7JQsT+URdFYFeipeePVU3W6/VAyNtVAWo77HcMIEQytOOOjAPVkdq2+gfs3cWti4L2h/d+D8PULjKvlQwZMmQ44jgUHDkQNy5ZPZZy7pYzB+I6KHIaMS6S77LPkYu3nIt+0347pi8jR04VitWbkVvn5hV93q7qKnlQBaG+0SpaqtWf3G9vb28igcSZM2eQy+UwPz8f1D3Dw8MYGBhAtVoNG1So21SuQ38VVp+eptulL7hKMUByK3NMTZMWsoD/qzSkXI5y8lR3qH6coKeG5e61/2PlsmWhTpmJjtXQbbmz+42Yqk7VSEBjpyZjrCwtLYV6a/37+/tD5MOlpaXgEVWr1cJOZmsH4JiigZpjnhmYVLUF7OrAGaeFEgz7c2trCwMDAwmPEhq51eMKSM7PtM02aTSC8832oZaF96vXit2Vrc9rf+gcaGXkb4VDQ8iB1gZIIk3/xHutOkYJrz7fSkduyxP7pjV+qPsTy6yGTj0GdvWSFDVJMGOdbMtCoqZqBS0PB9DW1hbK5TLq9Xoi4FF/fz+KxWLwNKDLJHWb3KiiQb5aER1LPNOuE9RZs378hk4+dTfUCcCJwmtqH4iJs977RHxtEnAb/jTW9rHyFwqFRPtqSFsdA7qwUifO71Ol066x05bzwyA2plWlBDT6h4ua941dwOvr63vG+eDgIE6dOhWMnkCjfRgPh0QYaLQVQ9dubm6iXq8HBqKnpye0pbYJVSsk5Ppt9ThSkJDbRYTjgSqR2LN2nNbr9bDoa1+zP9hm+q52CLkSbkvIY6rMdnBoCHlsYCtXrufSkEZwre7U3st7LLGMfV/LS2jH6mLACaKDlJ3JOB3UD9LwY8uZVt80oqn12NnZQbFYxPb2NtbW1gLhHhsbw/DwMK5fv46JiYmgl6vValheXob3HiMjIyH2ikVamTRWSSu9IyeyTi5gl5BTH6vEWmOwW85cCbk9X6/XsbS0tKc96X+uxMQGBostCpVKJbHwqI+4cv2Li4vo7u4O+w3UcKqZ7NvB3Sbk9rvWuLu5uRnijudyOczMzGBpaSmh12YMoampKdy6dSswCYxpTw8ibRtmfWJfaq5ZzampoG3JuhJaCY2I+eGz3iqB22uEnVfci6BGa5WSldlUjlzHj/VYskygli/mJdYODgUh52qlcUHUks6Bpx4OdjDqRNFnrHpGOTM1qsS4ds1+w3JxcOrAInfAQUpuTAMIccOKbkChV8vGxgYuXrwIAHj00UdDCi91R9re3sbKygqccygUCmGAAbsElPkhuamAsUfK5TLefPPNcP7cuXOYnZ3FyMhIwp3OOYeRkZEwEFXMU85X2zOmWtB+jRF0G71Rf3VTjX0PiaDm4aThUCc3254unwyuxDryGevSSBe6VnUkp6rjBNhLbB999NE9ojbvsz7Uel5Vh/xGO/7m2l5pizzbq9WzQENCU0ljfHwcx44dw/z8PG7evAmg4S8+NDSEyclJfOQjH8Frr70GoBGu+dy5c6hUKnjqqaeCC+LS0hJqtRpWVlaCmpHY2WnkHmUkQya1mJqawvz8fFDDaDalQqGAfD6/x4XVGkUt2LYaxE7pjhqvNYaO5e7Zr3yHguOQ58m4aKgOHb+xeWWP98OhIOTAXp24ehFYEdvqrIHkKqn3tHLET3Mf4vPqnRB7l35TO9vGWiFXrvkEORC4KFBNQt9yqmiUMHnvE+6MMe5TOYGBgYEQNbBarSYmwvT0dEjCG6u7PdakxrFv28GexnnwOKa60N80rtu+V+0lttzcvalEthUHXyqVosRb62D992PH7C8+o6KzlfoOIyi5AQg7k/nHPJuzs7NBJXjixAmcPn0aABISJuOkAA27TKlUCm6JAwMD4TucF9zJSVvOs88+iwsXLuDkyZNhJyyQ3AEcU2O0WsiI2P12c1pMkuexjo2YhKPur+rnbsuWNkcOOjYyr5UMGTJkOOI4FBy5ckhA0juE/wNIWK3tiknY88oVWzVJzMCpoMoiJgGoeGylAIptNLrQUs9wnACCmoWcP7/FuBIUGVXPpj7JdiWnDl6t69xIcfv27aCzZd1LpRJ6e3uDVwLLr2qHVptWYpyr3ZZu70t7T0yctPr2NI6cHLf1DqEelioZ+y7rNWJVbzF0dXUldJitOPKYpHO/kOaVcdB3ALsGv4GBAZw4cSLhobG+vo6bN2/i7NmzIX75zMxM4KyB3XaYnZ3FhUW0SgAAEy1JREFU2NhYyA8LJHflMgvU1atXg7pveXkZfX19qNVqYT8Ev01OmPVUab0dblafIx2I0QO1j1hduJbDtp1KqLEIkDFpT/8/KEd+KAg5kIyPkuapEjNQpum1rXeKimX85UCIEXOrKkgrM0H9PV39AISEwcBu0gVNOEs9vRJyxrimEU0Jm7o9qk5fPTHUKLO8vIzTp0+jWq3i1q1bIRPQ+Ph42LJvPXxYd0voNLtRzKjIties3UFBNVJMpcI2Va8Pqw7RZxgP3BpBNauPJoXmIqlGSpZXv7lf+Wyb2Xra0AG62Fvj6N2AnRsfhpg7txt6uaurK2zkyefzGB0dBdAIb3v16lUsLi7igw8+wJNPPgmgoSNnMojR0dGwCa1SqWBqaiqoY2j4BHbjo+RyOVy7dg0f//jHATRim/f19QX7kyap2NjYCLp2jSWvu0nbge7etoya9rc1XlpiznZTOmMN3LGgWXz3fsf7YV9C7pz7BoBfBTDnvX+mee6fADzZvGUIwLL3/hPOuVMA3gHwbvPaD733X2ynILFC64oL7N1yG+PK1Z+U9ylXrhyFXdXV1c4aSVtBJQjrVkViTWLD9+lkViMLo82RmLNMet62C3XwQDL3JKM0Xr58GRsbGzhz5gwABJdEGn1iuugYIY+1hz5rdeTq4x3jftO4EvudGCeuUgB16mkLhxoLSVQ5JnScWEKeVs8YQ6HlZX/b98d+28FBuTOWJ40x2g/0BQd2ff5tIo7+/n5MTk5iY2MD169fD/ePjo6ip6cnJJsgB97T04OFhYWQns05l3CfrdfrmJmZQV9fXwglMTIygsuXL+NjH/tYIljZ2toa1tfXUSqV0NXVlYhPsrm5GfVaSYMd7zHjc8yeol5XVpNgETNoxnTlwL0NmvX3AP4awLfko7/FY+fcVwFU5P5L3vtPHKQQaZyOGjwBpE5U+1zs/fa6qkZ43i4CsdRlsQXEEhV9r3KpTJJMkAtUDohxV2xZuOWb5dY2U2OP+tc+8sgjqFaruHLlCkZGRjA1NRXeub29jUKhsEcFYAduOwSV5Wh3AqVtLtL3xvKb2m8DuyoyjhfrHcLFyi4SVL3EJk6rclnpLU29ogR8vzF5NxBbTGJlbodQ9PX1hXGrSUaUy3fOoVgsYnp6Gh988AEuX74MoEHgx8bGMDExEbJQAY3NZpcvX0ahUMClS5cShuV8Po9arYbZ2dlEnk/NGLS5uZkwUGrmKvVma9c3XzlnJeIq2TO/qhJufl8Juap11IEiTW3SyuAZY3jawb6E3Hv//SanvQeuUevfBPCLbX8x/TuJQcJJqMRbRRjCEmP67Fq9tiXA/F5MtcDzTNumIpIVk4Fkqrc0Qk4CrYNXNyaQkCtR1ozifX196O/vD52uC5EuQurGWSwWMTc3h83NTTzzzDNh0xFjb9dqtZAtxvZFrH9i0EEZ8w6x99j3xQax9z5RLisp6L1cHKlKoTSUtpi2gnKwlvO29wDp41CvW3dYvr+Vbcai3Qkdmyd3smDk8/ngU09vK44XXWi7urowOTmJXC6HV199FUAjcxAzBp0/fz64vBYKBayurgbCy/EONCIjrq2tBVUf86i+8sorGBwcxPb2NgYHBxMZhbhrmnYR1l3f2wqqb1dpmuOLKkrdvGZ13PyzAewso6XH+xHxe0bI98HPA5j13r8v5047514DsALgT7z3/93Oi3TiqLiqEyBm7NTNOABChvA0Qm6/qZPKTjZ+X92IYu9TEcs2Phck6hr5zMDAwJ6NL6wjowMyHRuAkIorjbtTQqeDkX67Z8+eDc8yEcO1a9cS/vRaL+vDr6oVHXD06fY+Ho88RqhJbNPES9vvMY5cFwmqpmw8cPUDtnUkh6nn7S7W2K+VYPbjyO154sMaI1tBCfidEHNlBijRkLFhH+fzeeRyOQwMDKBQKODddxva1Gq1iqWlJQwPD2NxcTF8u1KpoK+vD3NzcygWi4GgA43xsLW1hbW1NZRKpSDZVavVME+6u7sDIXdu17WU7rXKILVSkRHsa10EVKIjR65Gd8KOQ5We7XZ9PW7lXtgOM9UKH5aQfw7At+X/GQAnvfcLzrnnAfyrc+5p7/2KfdA59wUAXwCQ0HFlyJAhQ4aD4Y4JuXOuB8BvAHie57z3NQC15vGPnXOXADwB4BX7vPf+awC+BgDlctkrRwTsqhh0s4yNQ6CrllqtlZNU0VY5MDWAqa6ZoBpFr3O3l+Xuc7kcNjY2sLS0hMnJybCbjeWn6M/dnUAjJvjQ0BAKhUJIGcY6lUol9PT0BG4c2HVLHBkZCSIoy8Ws8iMjI6jVaqHca2trWFhYwHPPPZdICrCzs4ObN29iYWEhEX5UYT0q1BsgjQttVz/JOCppusfY94H05BL02FHpqqurK0hnNBTz2+qmGNOVkjOzMV68b4QstTt9qWbQUMTaXtZQxl/r3qlGMeXm9L400bsdXbxynFp3+6waEFUqLRQKiU1yqk6kSqNSqYTgazdu3MBjjz0GoLHJiBvTnn766VAeAJibm0O1WkWlUsH4+HhQ69RqNRw/fhyFQgFvvPFGiAl06dIlPP/888GjZXR0NOjoNSmG1tH+T8mKu38ZB13HBdU6Vgq0unBNBsM2jkmiAwMDwUOHkg3fr2pa/t5Vr5UW+CUAF7z3wTHUOXcCwKL3fsc59xiAswAut/OyVvqhg4odMTUNkNRNssNiahU1Kuo1NqzVb3KCM+oaoRZ/EhbtHI3Cx4GlQfMZeAhodOzm5maw/NtFqVqtYm5uLujSgcZgnZycxPDwMDY3N8PW5+XlZfT09OCJJ55o210rzVXOtm87sG0dIygDAwOhn7mo223TvEYmQH2N1Rf+1q1bicWCzyqToOW3ajI73tSWo3YRVUfwvVT9aHvxV3XOWjYl5KzjftA9B1r2mDoxRvAVqprgnLHxQ/g9ugA+88wzAICXX34Z3nscO3YM5XIZlUrDD2J1dRX1ej24JQ4ODoYyLi4uhj4cGhoKni61Wg3FYhEzMzNhVyjBMBb0oiGRpx6edbeLXRotidEfHQcxXbY9b9+r6j+ei6lfeU3HjcZlagftuB9+G8AvADjunLsG4E+9918H8Fkk1SoA8CkAf+ac2wawA+CL3vvFdgpidUgxLi02AC2HFrtXO1a5axLsmA5d/aD1eX0HsbW1hVqthnK5jHw+H65ruNZarZbwXeYzJPCcrBrvo6urKwxQ7xsGwLW1tcDZ0xBaq9UCkVNiNjMzg49+9KMol8u4ceNG4HSU0LdrdEtbHG37toNWhJycnvUjt3F42MacyJwkbJONjY0EsbcTWt0QgV1/aVunVvVTicLWqZWvfKxcMUOaLUdaG7JdYl5MKlm223820TXbS8vV1dWFoaEhVKtV9Pb2hjC2+Xw+eF1pWAgumuRKmZgc2HVNHB4eRrFYDIZTcuQzMzMYGRkJhlNGQlxdXQ1pCbkBiRmI2gX7MGagtC6IMUIOpNt67Dnrgsw21/fG6F47aMdr5XMp538ncu67AL7b9td3n2uLkCuUIyXYKCTQwN4dnDpYecxJrQRFxVCrptFzAEKOwLGxMZRKpUCENNLhyspKIngTXZvy+TyKxWIY8HNzc8HQwnyEAILHSq1Ww8bGRmLF3tjYSATU4sA4e/Ysuru7cfHiRVy/fj0EfDp58mRYZA4yWGKcjlVxtIN2CL7lRuzgZ3+qAdm+m4tEsVhMGIBv376Nra2tkKOU71dbTZpIrhy8ncytjLexSd8Ol2dF+rRF0C4QJBhqII9JBlo3zp007tSez+VyWFtbw+DgYGASTp06hffffx/T09NYX18P50dGRuC9R7lcDmOd86S7uxuVSgVPP/00VlZWcOXKFQC745Tzh7FZCoUCtra2ghuiSqG23e2CpXVlfyj90fN0RtivrxR63i7O7bi8aoyeg2wYO1Q7O9PESd1YolxxjLBaAkM9teVwyEVRbIzpGG2D8xkl7ECDOJw4cQLj4+Po7+8PEeIo+vX29qJaraJerycIAXezWXUMuW9NlaWc0KuvvoqTJ08Gbn17exu3bt1CsVjE+Pg4hoeHQ93ffvttrK2t4eTJk4lIh6xbOxZ+bfvYMdv7oITcunypGKtqKOouVbWiIn6rBcZ7n0iqbCdYjBAqQ6DPAUnbimVA1H1R+03freVVtZZOfksgYlKj9YqxInus7O2oXEj87bPk7HXb+fr6eojsSXvO9PQ0zp8/j4WFhXDM71WrVZw5cyZsVGPyCnqH5HI5vPfee0GdODU1hUqlgnw+j5mZmSAxcSMSXSLL5fIem1caPYjRAd6fZq+xaJeIW8Jv45azXLp43ilHngXNypAhQ4YjjkPBkbdSrag+VDnytA0YXNmUc+H7rSiq7+Tz/KXqwnIuKgXwHceOHcPExAQKhUIim3q1WkWhUEBXV1cI1K9JCdbX17GyshKs78BuLGh6V1Dnq4GhqtUq5ufnA0dHDv748eOJxLlvv/02tre3MTExgbNnz4Y6LC4uolaroVqttr0b03K7MU7noGoaci3W99Z7v0dSUA5cOUaqziwXpLpN+uADCJtbNDYOobsF9VfLHPu1HLzGbYmpW6zaInZeQcO7VSey/KpKtG1kVS6x+tg6qL6d36OfviaD2NraQn9/PyqVShhHxWIR586dw87ODh5//HG8/vrr4Xm2DVUumvT7xIkTuHHjBq5evYqnnnoKQEO1srCwgHK5nIi/z52g/f39id2eWt/Y+IypAa1qxXLEMTWgehfFVC5WquJvjJ5oX6g0dJANY8AhIeRAumpFCTnVKUqc7Vbo2MTR+xR8xurIOcntosAyEHzn8PBw2I1GNy0AIbUVo8FVq9UEIffeBx2vTjyKsTaSIYnTuXPnMD8/H8TZYrGIrq5G1vLFxUW89dZbABruhy+88AJKpRIWFxcTg51puNo1UKYhpmbZDzaGhfYvr2lmIm7bppFLt2TPzc2F9tPt3bxXiZ2WmYuiLpT0pODiElP5WCMsr1voomAJN/+PbTaxsG2qi4USd1XDaUYiqqN4rG5zsb5P68NYPfr7+7G1tYX19fVg7Ozu7sbjjz+OK1euoFgsJtzpjh07htXVVezs7KBSqQRVX7lcRqlUwg9+8APk8/kQSkLTI2oaOM2slcvlgtNArJz7tasyeTGiHIs2aol47Ht6Xh0s1PhsYRnZducTALiD3Hyv4JybB7AO4Fany3KfcBwPT12Bh6u+D1NdgYervp2o66Pe+xP73XQoCDkAOOde8d6/0Oly3A88THUFHq76Pkx1BR6u+h7mumbGzgwZMmQ44sgIeYYMGTIccRwmQv61ThfgPuJhqivwcNX3Yaor8HDV99DW9dDoyDNkyJAhw53hMHHkGTJkyJDhDtBxQu6c+xXn3LvOuYvOuS91ujz3As65K865N5xzP3HOvdI8V3bOveyce7/5O9zpct4JnHPfcM7NOefelHPRurkG/qrZ1+edc891ruR3hpT6fsU5d73Zvz9xzr0o1/64Wd93nXOf7kyp7wzOuWnn3H85595xzr3lnPuD5vkHrn9b1PVo9G3Muf1+/QHoBnAJwGMAegG8DuBcJ8t0j+p5BcBxc+4vAHypefwlAH/e6XLeYd0+BeA5AG/uVzcALwL4dwAOwCcB/KjT5b9L9f0KgD+K3HuuOaZzAE43x3p3p+twgLpOAHiueVwA8F6zTg9c/7ao65Ho205z5D8D4KL3/rL3/jaA7wB4qcNlul94CcA3m8ffBPBrHSzLHcN7/30ANlRxWt1eAvAt38APAQw55ybuT0nvDlLqm4aXAHzHe1/z3v8fgItojPkjAe/9jPf+1ebxKoB3ADyCB7B/W9Q1DYeqbztNyB8B8IH8fw2tG++owgP4D+fcj10jxR0AjHnvZ4DGIAIw2rHS3X2k1e1B7u/fb6oTviFqsgemvs65UwCeBfAjPOD9a+oKHIG+7TQhjwX6eBDdaH7We/8cgM8A+D3n3Kc6XaAO4UHt778FcAbAJ9DIW/vV5vkHor7OuUE08gz8oY/k39VbI+eOVH0jdT0SfdtpQn4NwLT8PwXgRofKcs/gvb/R/J0D8C9oiGCzFDubv3OdK+FdR1rdHsj+9t7Peu93vPd1AH+HXRH7yNfXOXcMDcL2j977f26efiD7N1bXo9K3nSbk/wvgrHPutHOuF430cd/rcJnuKpxzeedcgccAfhnAm2jU8/PN2z4P4N86U8J7grS6fQ/Abze9Gz4JoEIR/SjD6IF/HY3+BRr1/axzLuecO41GDtv/ud/lu1O4RnjErwN4x3v/l3LpgevftLoemb49BNbiF9GwEF8C8OVOl+ce1O8xNKzbrwN4i3UEMALgPwG83/wtd7qsd1i/b6Mhcm6hwaX8blrd0BBH/6bZ128AeKHT5b9L9f2HZn3OozHBJ+T+Lzfr+y6Az3S6/Aes68+hoS44D+Anzb8XH8T+bVHXI9G32c7ODBkyZDji6LRqJUOGDBkyfEhkhDxDhgwZjjgyQp4hQ4YMRxwZIc+QIUOGI46MkGfIkCHDEUdGyDNkyJDhiCMj5BkyZMhwxJER8gwZMmQ44vh/gieL9dZniIAAAAAASUVORK5CYII="/>
          <p:cNvSpPr>
            <a:spLocks noChangeAspect="1" noChangeArrowheads="1"/>
          </p:cNvSpPr>
          <p:nvPr/>
        </p:nvSpPr>
        <p:spPr bwMode="auto">
          <a:xfrm>
            <a:off x="1722781" y="2548699"/>
            <a:ext cx="2739600" cy="27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8" y="1707092"/>
            <a:ext cx="2377649" cy="15949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65" y="1638609"/>
            <a:ext cx="2526610" cy="16974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901" y="1736618"/>
            <a:ext cx="1494411" cy="15014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77" y="4375867"/>
            <a:ext cx="1551901" cy="15333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738" y="4375867"/>
            <a:ext cx="1619250" cy="160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0040" y="4389937"/>
            <a:ext cx="1614488" cy="16069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9321" y="4375867"/>
            <a:ext cx="1552580" cy="15743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9998" y="3463715"/>
            <a:ext cx="196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Angry man </a:t>
            </a:r>
          </a:p>
        </p:txBody>
      </p:sp>
      <p:cxnSp>
        <p:nvCxnSpPr>
          <p:cNvPr id="23" name="Straight Arrow Connector 22"/>
          <p:cNvCxnSpPr>
            <a:stCxn id="13" idx="3"/>
            <a:endCxn id="14" idx="1"/>
          </p:cNvCxnSpPr>
          <p:nvPr/>
        </p:nvCxnSpPr>
        <p:spPr>
          <a:xfrm flipV="1">
            <a:off x="2965527" y="2487331"/>
            <a:ext cx="1633038" cy="1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5" idx="1"/>
          </p:cNvCxnSpPr>
          <p:nvPr/>
        </p:nvCxnSpPr>
        <p:spPr>
          <a:xfrm>
            <a:off x="7125175" y="2487331"/>
            <a:ext cx="13367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2"/>
            <a:endCxn id="16" idx="0"/>
          </p:cNvCxnSpPr>
          <p:nvPr/>
        </p:nvCxnSpPr>
        <p:spPr>
          <a:xfrm flipH="1">
            <a:off x="1363828" y="3238045"/>
            <a:ext cx="7845279" cy="113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2"/>
            <a:endCxn id="17" idx="0"/>
          </p:cNvCxnSpPr>
          <p:nvPr/>
        </p:nvCxnSpPr>
        <p:spPr>
          <a:xfrm flipH="1">
            <a:off x="3371363" y="3238045"/>
            <a:ext cx="5837744" cy="113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2"/>
            <a:endCxn id="19" idx="0"/>
          </p:cNvCxnSpPr>
          <p:nvPr/>
        </p:nvCxnSpPr>
        <p:spPr>
          <a:xfrm flipH="1">
            <a:off x="5597284" y="3238045"/>
            <a:ext cx="3611823" cy="1151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2"/>
            <a:endCxn id="20" idx="0"/>
          </p:cNvCxnSpPr>
          <p:nvPr/>
        </p:nvCxnSpPr>
        <p:spPr>
          <a:xfrm flipH="1">
            <a:off x="7685611" y="3238045"/>
            <a:ext cx="1523496" cy="113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949662" y="1916850"/>
            <a:ext cx="17220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Face Detection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1400" b="1" dirty="0" err="1" smtClean="0"/>
              <a:t>Haar</a:t>
            </a:r>
            <a:r>
              <a:rPr lang="en-US" sz="1400" b="1" dirty="0" smtClean="0"/>
              <a:t> </a:t>
            </a:r>
            <a:r>
              <a:rPr lang="en-US" sz="1400" b="1" dirty="0"/>
              <a:t>Feature-based cascade classifiers </a:t>
            </a:r>
            <a:endParaRPr lang="en-US" sz="1400" dirty="0"/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7148426" y="2001927"/>
            <a:ext cx="17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Cropping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14036" y="6069627"/>
            <a:ext cx="17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 Blur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510353" y="6055505"/>
            <a:ext cx="17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Gaussian Blur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90040" y="6033191"/>
            <a:ext cx="217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Histogram Equalization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803036" y="6033191"/>
            <a:ext cx="196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 Contrast Normalization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1188" y="4355733"/>
            <a:ext cx="1550326" cy="1570118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15" idx="2"/>
            <a:endCxn id="12" idx="0"/>
          </p:cNvCxnSpPr>
          <p:nvPr/>
        </p:nvCxnSpPr>
        <p:spPr>
          <a:xfrm>
            <a:off x="9209107" y="3238045"/>
            <a:ext cx="807244" cy="111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41188" y="6033190"/>
            <a:ext cx="177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Salt &amp; Pepper Noise</a:t>
            </a:r>
          </a:p>
        </p:txBody>
      </p:sp>
    </p:spTree>
    <p:extLst>
      <p:ext uri="{BB962C8B-B14F-4D97-AF65-F5344CB8AC3E}">
        <p14:creationId xmlns:p14="http://schemas.microsoft.com/office/powerpoint/2010/main" val="27246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95415"/>
            <a:ext cx="9243332" cy="1260000"/>
          </a:xfrm>
        </p:spPr>
        <p:txBody>
          <a:bodyPr/>
          <a:lstStyle/>
          <a:p>
            <a:pPr algn="l"/>
            <a:r>
              <a:rPr lang="en-US" dirty="0"/>
              <a:t>Image processing exploration</a:t>
            </a:r>
          </a:p>
        </p:txBody>
      </p:sp>
      <p:pic>
        <p:nvPicPr>
          <p:cNvPr id="11" name="Picture 10" descr="magnifying glass icon">
            <a:extLst>
              <a:ext uri="{FF2B5EF4-FFF2-40B4-BE49-F238E27FC236}">
                <a16:creationId xmlns:a16="http://schemas.microsoft.com/office/drawing/2014/main" id="{00EC5736-7A24-6345-A133-7260F416B8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7" y="829460"/>
            <a:ext cx="591910" cy="591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367FB-BAA5-A342-8A81-EE1F4E501E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22" y="1755415"/>
            <a:ext cx="2464707" cy="164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08374-883F-A64E-ABEE-04B5B1522378}"/>
              </a:ext>
            </a:extLst>
          </p:cNvPr>
          <p:cNvSpPr txBox="1"/>
          <p:nvPr/>
        </p:nvSpPr>
        <p:spPr>
          <a:xfrm>
            <a:off x="942522" y="3570515"/>
            <a:ext cx="207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Test Image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ED45D78-C6A9-A14E-8B6A-12A7D872E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845878"/>
              </p:ext>
            </p:extLst>
          </p:nvPr>
        </p:nvGraphicFramePr>
        <p:xfrm>
          <a:off x="3686537" y="1568371"/>
          <a:ext cx="7876571" cy="4460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937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70" descr="decorative element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2962" y="378359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7" name="Oval 270" descr="decorative element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700" y="3796587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19" name="Oval 11" descr="decorative element">
            <a:extLst>
              <a:ext uri="{FF2B5EF4-FFF2-40B4-BE49-F238E27FC236}">
                <a16:creationId xmlns:a16="http://schemas.microsoft.com/office/drawing/2014/main" id="{D62D13F9-C589-486F-8D76-6D51992A2E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6612" y="3820512"/>
            <a:ext cx="288000" cy="2880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24" name="Picture 23" descr="calendar icon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60" y="870426"/>
            <a:ext cx="742950" cy="742950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D7F99C-4A63-4AF2-8DFC-783C46344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242" y="2865920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Model Training</a:t>
            </a:r>
          </a:p>
        </p:txBody>
      </p:sp>
      <p:sp>
        <p:nvSpPr>
          <p:cNvPr id="11" name="Oval 9" descr="decorative element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814" y="385651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1214B34-DA9D-4C1E-8508-23F492C53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10535" y="2909207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Original</a:t>
            </a:r>
          </a:p>
          <a:p>
            <a:pPr>
              <a:spcAft>
                <a:spcPts val="0"/>
              </a:spcAft>
            </a:pPr>
            <a:r>
              <a:rPr lang="en-US" dirty="0"/>
              <a:t>Test Image</a:t>
            </a:r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013" y="3770829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1BCB65-05D6-4968-A705-E5461BD4B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3983" y="2889361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Face Detection and Cropping</a:t>
            </a:r>
          </a:p>
        </p:txBody>
      </p:sp>
      <p:sp>
        <p:nvSpPr>
          <p:cNvPr id="16" name="Oval 19" descr="decorative element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824" y="3776444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EF458CD-7F65-4446-8840-6E8C9C683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4553" y="2940209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Median Filter/Gaussian Filter</a:t>
            </a:r>
          </a:p>
        </p:txBody>
      </p:sp>
      <p:sp>
        <p:nvSpPr>
          <p:cNvPr id="17" name="Oval 270" descr="decorative element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674" y="3789172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742" y="2972720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Global Contrast Normalization</a:t>
            </a:r>
          </a:p>
        </p:txBody>
      </p:sp>
      <p:sp>
        <p:nvSpPr>
          <p:cNvPr id="21" name="Oval 270" descr="decorative element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522" y="379390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50442" y="2998918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Histogram Equalization</a:t>
            </a:r>
          </a:p>
        </p:txBody>
      </p:sp>
      <p:sp>
        <p:nvSpPr>
          <p:cNvPr id="10" name="Rectangle 7" descr="timeline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049" y="3942446"/>
            <a:ext cx="10117501" cy="126000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cxnSp>
        <p:nvCxnSpPr>
          <p:cNvPr id="7" name="Elbow Connector 6"/>
          <p:cNvCxnSpPr>
            <a:stCxn id="29" idx="0"/>
            <a:endCxn id="32" idx="0"/>
          </p:cNvCxnSpPr>
          <p:nvPr/>
        </p:nvCxnSpPr>
        <p:spPr>
          <a:xfrm rot="16200000" flipV="1">
            <a:off x="6068351" y="-2074163"/>
            <a:ext cx="58761" cy="9938928"/>
          </a:xfrm>
          <a:prstGeom prst="bentConnector3">
            <a:avLst>
              <a:gd name="adj1" fmla="val 489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12170" y="2924681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Model Prediction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678" y="1836659"/>
            <a:ext cx="229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Process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77560" y="2252777"/>
            <a:ext cx="54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Preparation with selected Pre-processing steps </a:t>
            </a:r>
          </a:p>
        </p:txBody>
      </p: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0492" y="2940474"/>
            <a:ext cx="1310050" cy="95900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 smtClean="0"/>
              <a:t>Adding </a:t>
            </a:r>
            <a:r>
              <a:rPr lang="en-US" dirty="0" smtClean="0"/>
              <a:t>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6" y="495415"/>
            <a:ext cx="6238874" cy="1260000"/>
          </a:xfrm>
        </p:spPr>
        <p:txBody>
          <a:bodyPr/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13304A-A2A7-1541-B74E-BB0073A50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75886"/>
              </p:ext>
            </p:extLst>
          </p:nvPr>
        </p:nvGraphicFramePr>
        <p:xfrm>
          <a:off x="184718" y="2089460"/>
          <a:ext cx="5962800" cy="31675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2560">
                  <a:extLst>
                    <a:ext uri="{9D8B030D-6E8A-4147-A177-3AD203B41FA5}">
                      <a16:colId xmlns:a16="http://schemas.microsoft.com/office/drawing/2014/main" val="1694971646"/>
                    </a:ext>
                  </a:extLst>
                </a:gridCol>
                <a:gridCol w="1192560">
                  <a:extLst>
                    <a:ext uri="{9D8B030D-6E8A-4147-A177-3AD203B41FA5}">
                      <a16:colId xmlns:a16="http://schemas.microsoft.com/office/drawing/2014/main" val="3859498270"/>
                    </a:ext>
                  </a:extLst>
                </a:gridCol>
                <a:gridCol w="1192560">
                  <a:extLst>
                    <a:ext uri="{9D8B030D-6E8A-4147-A177-3AD203B41FA5}">
                      <a16:colId xmlns:a16="http://schemas.microsoft.com/office/drawing/2014/main" val="3584140463"/>
                    </a:ext>
                  </a:extLst>
                </a:gridCol>
                <a:gridCol w="1192560">
                  <a:extLst>
                    <a:ext uri="{9D8B030D-6E8A-4147-A177-3AD203B41FA5}">
                      <a16:colId xmlns:a16="http://schemas.microsoft.com/office/drawing/2014/main" val="665140478"/>
                    </a:ext>
                  </a:extLst>
                </a:gridCol>
                <a:gridCol w="1192560">
                  <a:extLst>
                    <a:ext uri="{9D8B030D-6E8A-4147-A177-3AD203B41FA5}">
                      <a16:colId xmlns:a16="http://schemas.microsoft.com/office/drawing/2014/main" val="1960986975"/>
                    </a:ext>
                  </a:extLst>
                </a:gridCol>
              </a:tblGrid>
              <a:tr h="68929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Valid. </a:t>
                      </a:r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Valid. </a:t>
                      </a:r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33289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Mini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Xception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0.8272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0.6456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819731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r>
                        <a:rPr lang="en-US" dirty="0" smtClean="0"/>
                        <a:t>+HE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50916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r>
                        <a:rPr lang="en-US" dirty="0" smtClean="0"/>
                        <a:t>+ Add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650654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r>
                        <a:rPr lang="en-US" dirty="0" smtClean="0"/>
                        <a:t>+GCN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0.6933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1.0299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430849"/>
                  </a:ext>
                </a:extLst>
              </a:tr>
              <a:tr h="399354">
                <a:tc>
                  <a:txBody>
                    <a:bodyPr/>
                    <a:lstStyle/>
                    <a:p>
                      <a:r>
                        <a:rPr lang="en-US" dirty="0"/>
                        <a:t>+GCN+HE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1.0132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36730"/>
                  </a:ext>
                </a:extLst>
              </a:tr>
            </a:tbl>
          </a:graphicData>
        </a:graphic>
      </p:graphicFrame>
      <p:pic>
        <p:nvPicPr>
          <p:cNvPr id="4" name="Picture 3" descr="magnifying glass icon">
            <a:extLst>
              <a:ext uri="{FF2B5EF4-FFF2-40B4-BE49-F238E27FC236}">
                <a16:creationId xmlns:a16="http://schemas.microsoft.com/office/drawing/2014/main" id="{DEDE2B0D-7130-E647-BD28-AD8BCA2E4C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6" y="829460"/>
            <a:ext cx="515710" cy="515710"/>
          </a:xfrm>
          <a:prstGeom prst="rect">
            <a:avLst/>
          </a:prstGeom>
        </p:spPr>
      </p:pic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28" y="1278754"/>
            <a:ext cx="6061420" cy="10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3" descr="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98" y="2666382"/>
            <a:ext cx="60007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2" descr="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92" y="4025435"/>
            <a:ext cx="59912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1" descr="down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30" y="5287170"/>
            <a:ext cx="5943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158727" y="1036491"/>
            <a:ext cx="8242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GCN Only: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174259" y="2483123"/>
            <a:ext cx="14879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Equalization: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158727" y="3824004"/>
            <a:ext cx="18950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GCN + Histogram Equalization: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6202983" y="5025560"/>
            <a:ext cx="1537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Salt&amp; Pepper Noise: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72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6" y="495415"/>
            <a:ext cx="6238874" cy="1260000"/>
          </a:xfrm>
        </p:spPr>
        <p:txBody>
          <a:bodyPr/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 descr="magnifying glass icon">
            <a:extLst>
              <a:ext uri="{FF2B5EF4-FFF2-40B4-BE49-F238E27FC236}">
                <a16:creationId xmlns:a16="http://schemas.microsoft.com/office/drawing/2014/main" id="{CB4919A0-1FEE-A64B-9EA7-A7275FE9BE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520" y="883888"/>
            <a:ext cx="455054" cy="455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6" y="883888"/>
            <a:ext cx="4419600" cy="600075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615367"/>
              </p:ext>
            </p:extLst>
          </p:nvPr>
        </p:nvGraphicFramePr>
        <p:xfrm>
          <a:off x="771526" y="1619250"/>
          <a:ext cx="7277100" cy="523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48626" y="2454037"/>
            <a:ext cx="374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Provide better precisions for:</a:t>
            </a:r>
          </a:p>
          <a:p>
            <a:r>
              <a:rPr lang="en-US" b="1" dirty="0" smtClean="0"/>
              <a:t>Disgust, Angry and Neutral</a:t>
            </a:r>
          </a:p>
          <a:p>
            <a:r>
              <a:rPr lang="en-US" dirty="0" smtClean="0"/>
              <a:t>(Hard cases for original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1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9" descr="gavel icon 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0024"/>
            <a:ext cx="1171575" cy="1171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0985-002E-41EF-80D7-888D4326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869600"/>
            <a:ext cx="9343662" cy="3921601"/>
          </a:xfrm>
        </p:spPr>
        <p:txBody>
          <a:bodyPr/>
          <a:lstStyle/>
          <a:p>
            <a:r>
              <a:rPr lang="en-US" dirty="0"/>
              <a:t>CNN is a black box</a:t>
            </a:r>
          </a:p>
          <a:p>
            <a:r>
              <a:rPr lang="en-US" dirty="0" smtClean="0"/>
              <a:t>Image </a:t>
            </a:r>
            <a:r>
              <a:rPr lang="en-US" dirty="0"/>
              <a:t>Processing improves prediction on </a:t>
            </a:r>
            <a:r>
              <a:rPr lang="en-US" dirty="0" smtClean="0"/>
              <a:t>unseen </a:t>
            </a:r>
            <a:r>
              <a:rPr lang="en-US" dirty="0" smtClean="0"/>
              <a:t>data (same species?)</a:t>
            </a:r>
          </a:p>
          <a:p>
            <a:r>
              <a:rPr lang="en-US" dirty="0" smtClean="0"/>
              <a:t>Certain techniques provide better precisions for certain emotions</a:t>
            </a:r>
            <a:endParaRPr lang="en-US" dirty="0"/>
          </a:p>
          <a:p>
            <a:r>
              <a:rPr lang="en-US" dirty="0"/>
              <a:t>Image Processing might not be necessary for </a:t>
            </a:r>
            <a:r>
              <a:rPr lang="en-US" dirty="0" smtClean="0"/>
              <a:t>CNN</a:t>
            </a:r>
          </a:p>
          <a:p>
            <a:r>
              <a:rPr lang="en-US" dirty="0" smtClean="0"/>
              <a:t>Image Processing should be applied with cautious and clear purpose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2" y="4116533"/>
            <a:ext cx="3516744" cy="2328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91" y="3247880"/>
            <a:ext cx="28956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4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A199-95B7-41B3-9A72-44BD819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pic>
        <p:nvPicPr>
          <p:cNvPr id="10" name="Picture 9" descr="gavel icon ">
            <a:extLst>
              <a:ext uri="{FF2B5EF4-FFF2-40B4-BE49-F238E27FC236}">
                <a16:creationId xmlns:a16="http://schemas.microsoft.com/office/drawing/2014/main" id="{4CC9C727-CD5E-461F-9DE1-B579A54D1F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0024"/>
            <a:ext cx="1171575" cy="1171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0985-002E-41EF-80D7-888D43261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869600"/>
            <a:ext cx="9343662" cy="3921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[1]	O. Arriaga, M. </a:t>
            </a:r>
            <a:r>
              <a:rPr lang="en-US" dirty="0" err="1"/>
              <a:t>Valdenegro</a:t>
            </a:r>
            <a:r>
              <a:rPr lang="en-US" dirty="0"/>
              <a:t>-Toro, and P. G. </a:t>
            </a:r>
            <a:r>
              <a:rPr lang="en-US" dirty="0" err="1"/>
              <a:t>Ploger</a:t>
            </a:r>
            <a:r>
              <a:rPr lang="en-US" dirty="0"/>
              <a:t>, “Real-time Convolutional Neural Networks for emotion and gender classiﬁcation,” </a:t>
            </a:r>
            <a:r>
              <a:rPr lang="en-US" i="1" dirty="0"/>
              <a:t>European Symposium on Artificial Neural Networks, Computational Intelligence and Machine Learning</a:t>
            </a:r>
            <a:r>
              <a:rPr lang="en-US" dirty="0"/>
              <a:t>, p. 6, 2019.</a:t>
            </a:r>
          </a:p>
          <a:p>
            <a:r>
              <a:rPr lang="en-US" dirty="0"/>
              <a:t>[2]	K. He, X. Zhang, S. Ren, and J. Sun, “Deep Residual Learning for Image Recognition,” </a:t>
            </a:r>
            <a:r>
              <a:rPr lang="en-US" i="1" dirty="0"/>
              <a:t>2016 IEEE Conference on Computer Vision and Pattern Recognition (CVPR)</a:t>
            </a:r>
            <a:r>
              <a:rPr lang="en-US" dirty="0"/>
              <a:t>, pp. 770–778, 2015.</a:t>
            </a:r>
          </a:p>
          <a:p>
            <a:r>
              <a:rPr lang="en-US" dirty="0"/>
              <a:t>[3]	A. G. Howard </a:t>
            </a:r>
            <a:r>
              <a:rPr lang="en-US" i="1" dirty="0"/>
              <a:t>et al.</a:t>
            </a:r>
            <a:r>
              <a:rPr lang="en-US" dirty="0"/>
              <a:t>, “</a:t>
            </a:r>
            <a:r>
              <a:rPr lang="en-US" dirty="0" err="1"/>
              <a:t>MobileNets</a:t>
            </a:r>
            <a:r>
              <a:rPr lang="en-US" dirty="0"/>
              <a:t>: Efficient Convolutional Neural Networks for Mobile Vision Applications,” </a:t>
            </a:r>
            <a:r>
              <a:rPr lang="en-US" i="1" dirty="0" err="1"/>
              <a:t>ArXiv</a:t>
            </a:r>
            <a:r>
              <a:rPr lang="en-US" dirty="0"/>
              <a:t>, vol. abs/1704.04861, 2017.</a:t>
            </a:r>
          </a:p>
          <a:p>
            <a:r>
              <a:rPr lang="en-US" dirty="0"/>
              <a:t>[4]	“</a:t>
            </a:r>
            <a:r>
              <a:rPr lang="en-US" dirty="0" err="1"/>
              <a:t>OpenCV</a:t>
            </a:r>
            <a:r>
              <a:rPr lang="en-US" dirty="0"/>
              <a:t>: Cascade Classifier.” [Online]. Available: https://docs.opencv.org/3.4/db/d28/tutorial_cascade_classifier.html. [Accessed: 19-Nov-2019].</a:t>
            </a:r>
          </a:p>
          <a:p>
            <a:r>
              <a:rPr lang="en-US" dirty="0"/>
              <a:t>[5]	P. Viola and M. J. Jones, “Robust Real-Time Face Detection,” </a:t>
            </a:r>
            <a:r>
              <a:rPr lang="en-US" i="1" dirty="0"/>
              <a:t>International Journal of Computer Vision</a:t>
            </a:r>
            <a:r>
              <a:rPr lang="en-US" dirty="0"/>
              <a:t>, vol. 57(2), pp. 137–154, 2004.</a:t>
            </a:r>
          </a:p>
          <a:p>
            <a:r>
              <a:rPr lang="en-US" dirty="0"/>
              <a:t>[6]	F. </a:t>
            </a:r>
            <a:r>
              <a:rPr lang="en-US" dirty="0" err="1"/>
              <a:t>Chollet</a:t>
            </a:r>
            <a:r>
              <a:rPr lang="en-US" dirty="0"/>
              <a:t>, “</a:t>
            </a:r>
            <a:r>
              <a:rPr lang="en-US" dirty="0" err="1"/>
              <a:t>Xception</a:t>
            </a:r>
            <a:r>
              <a:rPr lang="en-US" dirty="0"/>
              <a:t>: Deep Learning with </a:t>
            </a:r>
            <a:r>
              <a:rPr lang="en-US" dirty="0" err="1"/>
              <a:t>Depthwise</a:t>
            </a:r>
            <a:r>
              <a:rPr lang="en-US" dirty="0"/>
              <a:t> Separable Convolutions,” 2017, pp. 1800–1807.</a:t>
            </a:r>
          </a:p>
        </p:txBody>
      </p:sp>
    </p:spTree>
    <p:extLst>
      <p:ext uri="{BB962C8B-B14F-4D97-AF65-F5344CB8AC3E}">
        <p14:creationId xmlns:p14="http://schemas.microsoft.com/office/powerpoint/2010/main" val="395329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D86F50-79B1-BA4B-818D-070298C9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1948069"/>
            <a:ext cx="1868556" cy="2802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A45F1-F3F6-D649-89D4-C20726FD6910}"/>
              </a:ext>
            </a:extLst>
          </p:cNvPr>
          <p:cNvSpPr txBox="1"/>
          <p:nvPr/>
        </p:nvSpPr>
        <p:spPr>
          <a:xfrm>
            <a:off x="708867" y="1168155"/>
            <a:ext cx="5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facial emotion is expressed in this image?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DADD67-FE76-054A-B69A-1272D90A78B9}"/>
              </a:ext>
            </a:extLst>
          </p:cNvPr>
          <p:cNvSpPr/>
          <p:nvPr/>
        </p:nvSpPr>
        <p:spPr>
          <a:xfrm>
            <a:off x="4482548" y="3180522"/>
            <a:ext cx="1540565" cy="4572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439E9-D888-104F-ADF5-58637292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39" y="2107095"/>
            <a:ext cx="1778000" cy="271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8E7C8F-80FC-574D-BB74-0C079E2FD378}"/>
              </a:ext>
            </a:extLst>
          </p:cNvPr>
          <p:cNvSpPr txBox="1"/>
          <p:nvPr/>
        </p:nvSpPr>
        <p:spPr>
          <a:xfrm>
            <a:off x="6715539" y="4979504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Happy: 0.9956</a:t>
            </a: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A9A45F1-F3F6-D649-89D4-C20726FD6910}"/>
              </a:ext>
            </a:extLst>
          </p:cNvPr>
          <p:cNvSpPr txBox="1"/>
          <p:nvPr/>
        </p:nvSpPr>
        <p:spPr>
          <a:xfrm>
            <a:off x="418548" y="1585844"/>
            <a:ext cx="54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facial emotion is expressed in this image?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DADD67-FE76-054A-B69A-1272D90A78B9}"/>
              </a:ext>
            </a:extLst>
          </p:cNvPr>
          <p:cNvSpPr/>
          <p:nvPr/>
        </p:nvSpPr>
        <p:spPr>
          <a:xfrm>
            <a:off x="4706179" y="3180522"/>
            <a:ext cx="1540565" cy="4572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439E9-D888-104F-ADF5-58637292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55297" y="2506446"/>
            <a:ext cx="4062625" cy="2286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8E7C8F-80FC-574D-BB74-0C079E2FD378}"/>
              </a:ext>
            </a:extLst>
          </p:cNvPr>
          <p:cNvSpPr txBox="1"/>
          <p:nvPr/>
        </p:nvSpPr>
        <p:spPr>
          <a:xfrm>
            <a:off x="6715539" y="4826675"/>
            <a:ext cx="3902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neutral: 0.493878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happy: 0.247102,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scared: 0.12921,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surprised: 0.078482,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sad: 0.023886, 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angry: 0.023857,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disgust: 0.00358,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686F9-5D5A-0042-8F83-7C430D0D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48" y="2494722"/>
            <a:ext cx="392767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8" y="601160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9" y="655699"/>
            <a:ext cx="4683741" cy="1260000"/>
          </a:xfrm>
        </p:spPr>
        <p:txBody>
          <a:bodyPr/>
          <a:lstStyle/>
          <a:p>
            <a:pPr algn="l"/>
            <a:r>
              <a:rPr lang="en-US" dirty="0" smtClean="0"/>
              <a:t>Background and Goal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280" y="1654847"/>
            <a:ext cx="4552420" cy="3233835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/>
              <a:t>Facial </a:t>
            </a:r>
            <a:r>
              <a:rPr lang="en-US" b="1" dirty="0" smtClean="0"/>
              <a:t>Expressions</a:t>
            </a:r>
            <a:endParaRPr lang="en-US" b="1" dirty="0"/>
          </a:p>
          <a:p>
            <a:pPr marL="285750" indent="-285750" algn="l">
              <a:buFontTx/>
              <a:buChar char="-"/>
            </a:pPr>
            <a:r>
              <a:rPr lang="en-US" dirty="0"/>
              <a:t>Important part of communication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Convey non-verbal cues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Interpersonal relations</a:t>
            </a:r>
          </a:p>
          <a:p>
            <a:pPr algn="l"/>
            <a:r>
              <a:rPr lang="en-US" b="1" dirty="0"/>
              <a:t>Application: 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Natural human-machine interface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Behavioral science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Clinical practice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26" y="429768"/>
            <a:ext cx="5815584" cy="5815584"/>
          </a:xfr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 txBox="1">
            <a:spLocks/>
          </p:cNvSpPr>
          <p:nvPr/>
        </p:nvSpPr>
        <p:spPr bwMode="white">
          <a:xfrm>
            <a:off x="286280" y="4766031"/>
            <a:ext cx="5418846" cy="2305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Goal</a:t>
            </a:r>
          </a:p>
          <a:p>
            <a:pPr marL="285750" indent="-285750" algn="l">
              <a:buFontTx/>
              <a:buChar char="-"/>
            </a:pPr>
            <a:r>
              <a:rPr lang="en-US" dirty="0" smtClean="0"/>
              <a:t>Understanding Convolutional Neural Network (CNN)</a:t>
            </a:r>
          </a:p>
          <a:p>
            <a:pPr marL="285750" indent="-285750" algn="l">
              <a:buFontTx/>
              <a:buChar char="-"/>
            </a:pPr>
            <a:r>
              <a:rPr lang="en-US" dirty="0" smtClean="0"/>
              <a:t>Comparing the influence of different processing methods on Facial Emotion Recognition</a:t>
            </a:r>
          </a:p>
          <a:p>
            <a:pPr marL="285750" indent="-285750" algn="l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8" y="601160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59" y="655699"/>
            <a:ext cx="4683741" cy="1260000"/>
          </a:xfrm>
        </p:spPr>
        <p:txBody>
          <a:bodyPr/>
          <a:lstStyle/>
          <a:p>
            <a:pPr algn="l"/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493" y="1895035"/>
            <a:ext cx="4552420" cy="3233835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- 35,888, 48x48 pixel gray-scale images of faces</a:t>
            </a:r>
          </a:p>
          <a:p>
            <a:pPr algn="l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- Obtained from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downloa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3" y="2997784"/>
            <a:ext cx="6995757" cy="13517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931092"/>
              </p:ext>
            </p:extLst>
          </p:nvPr>
        </p:nvGraphicFramePr>
        <p:xfrm>
          <a:off x="889794" y="4809711"/>
          <a:ext cx="7435056" cy="81003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8665">
                  <a:extLst>
                    <a:ext uri="{9D8B030D-6E8A-4147-A177-3AD203B41FA5}">
                      <a16:colId xmlns:a16="http://schemas.microsoft.com/office/drawing/2014/main" val="3125635639"/>
                    </a:ext>
                  </a:extLst>
                </a:gridCol>
                <a:gridCol w="924014">
                  <a:extLst>
                    <a:ext uri="{9D8B030D-6E8A-4147-A177-3AD203B41FA5}">
                      <a16:colId xmlns:a16="http://schemas.microsoft.com/office/drawing/2014/main" val="1604993037"/>
                    </a:ext>
                  </a:extLst>
                </a:gridCol>
                <a:gridCol w="937533">
                  <a:extLst>
                    <a:ext uri="{9D8B030D-6E8A-4147-A177-3AD203B41FA5}">
                      <a16:colId xmlns:a16="http://schemas.microsoft.com/office/drawing/2014/main" val="1576409895"/>
                    </a:ext>
                  </a:extLst>
                </a:gridCol>
                <a:gridCol w="908111">
                  <a:extLst>
                    <a:ext uri="{9D8B030D-6E8A-4147-A177-3AD203B41FA5}">
                      <a16:colId xmlns:a16="http://schemas.microsoft.com/office/drawing/2014/main" val="3640265920"/>
                    </a:ext>
                  </a:extLst>
                </a:gridCol>
                <a:gridCol w="927195">
                  <a:extLst>
                    <a:ext uri="{9D8B030D-6E8A-4147-A177-3AD203B41FA5}">
                      <a16:colId xmlns:a16="http://schemas.microsoft.com/office/drawing/2014/main" val="1244416509"/>
                    </a:ext>
                  </a:extLst>
                </a:gridCol>
                <a:gridCol w="908111">
                  <a:extLst>
                    <a:ext uri="{9D8B030D-6E8A-4147-A177-3AD203B41FA5}">
                      <a16:colId xmlns:a16="http://schemas.microsoft.com/office/drawing/2014/main" val="3724528711"/>
                    </a:ext>
                  </a:extLst>
                </a:gridCol>
                <a:gridCol w="945485">
                  <a:extLst>
                    <a:ext uri="{9D8B030D-6E8A-4147-A177-3AD203B41FA5}">
                      <a16:colId xmlns:a16="http://schemas.microsoft.com/office/drawing/2014/main" val="3216723012"/>
                    </a:ext>
                  </a:extLst>
                </a:gridCol>
                <a:gridCol w="935942">
                  <a:extLst>
                    <a:ext uri="{9D8B030D-6E8A-4147-A177-3AD203B41FA5}">
                      <a16:colId xmlns:a16="http://schemas.microsoft.com/office/drawing/2014/main" val="288014431"/>
                    </a:ext>
                  </a:extLst>
                </a:gridCol>
              </a:tblGrid>
              <a:tr h="405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Emotion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Angry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Disgust</a:t>
                      </a:r>
                      <a:endParaRPr lang="en-US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Fear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Happy</a:t>
                      </a:r>
                      <a:endParaRPr lang="en-US" sz="15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Sad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Surprise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Neutral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692378"/>
                  </a:ext>
                </a:extLst>
              </a:tr>
              <a:tr h="4050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Counts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4953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547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5121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8989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6077</a:t>
                      </a:r>
                      <a:endParaRPr lang="en-US" sz="15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4002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6198</a:t>
                      </a:r>
                      <a:endParaRPr lang="en-US" sz="15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8082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3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rled page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69" y="410644"/>
            <a:ext cx="1157288" cy="1157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36" y="438901"/>
            <a:ext cx="4431977" cy="1260000"/>
          </a:xfrm>
        </p:spPr>
        <p:txBody>
          <a:bodyPr/>
          <a:lstStyle/>
          <a:p>
            <a:pPr algn="l"/>
            <a:r>
              <a:rPr lang="en-US" dirty="0"/>
              <a:t>Methodology: CNN</a:t>
            </a:r>
            <a:br>
              <a:rPr lang="en-US" dirty="0"/>
            </a:br>
            <a:r>
              <a:rPr lang="en-US" dirty="0"/>
              <a:t>Mini </a:t>
            </a:r>
            <a:r>
              <a:rPr lang="en-US" dirty="0" err="1"/>
              <a:t>Xception</a:t>
            </a:r>
            <a:r>
              <a:rPr lang="en-US" dirty="0"/>
              <a:t> [1]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" y="2862172"/>
            <a:ext cx="733234" cy="7366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7724" y="2811464"/>
            <a:ext cx="1297530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Conv2D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BatchNorm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10544" y="2832049"/>
            <a:ext cx="1328874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Conv2D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BatchNorm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98047" y="1916114"/>
            <a:ext cx="1325485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Conv2D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BatchNorm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86515" y="4741072"/>
            <a:ext cx="1325485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Sep-Conv2D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BatchNorm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05738" y="4719830"/>
            <a:ext cx="1325485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Sep-Conv2D</a:t>
            </a:r>
          </a:p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BatchNorm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62056" y="4719830"/>
            <a:ext cx="1325485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MaxPool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2D</a:t>
            </a:r>
          </a:p>
        </p:txBody>
      </p:sp>
      <p:cxnSp>
        <p:nvCxnSpPr>
          <p:cNvPr id="5" name="Straight Arrow Connector 4"/>
          <p:cNvCxnSpPr>
            <a:stCxn id="25" idx="3"/>
            <a:endCxn id="3" idx="1"/>
          </p:cNvCxnSpPr>
          <p:nvPr/>
        </p:nvCxnSpPr>
        <p:spPr>
          <a:xfrm>
            <a:off x="797467" y="3230510"/>
            <a:ext cx="260257" cy="2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27" idx="1"/>
          </p:cNvCxnSpPr>
          <p:nvPr/>
        </p:nvCxnSpPr>
        <p:spPr>
          <a:xfrm>
            <a:off x="2355254" y="3259139"/>
            <a:ext cx="255290" cy="2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2"/>
            <a:endCxn id="29" idx="1"/>
          </p:cNvCxnSpPr>
          <p:nvPr/>
        </p:nvCxnSpPr>
        <p:spPr>
          <a:xfrm>
            <a:off x="3274981" y="3727399"/>
            <a:ext cx="11534" cy="146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7" idx="0"/>
            <a:endCxn id="28" idx="1"/>
          </p:cNvCxnSpPr>
          <p:nvPr/>
        </p:nvCxnSpPr>
        <p:spPr>
          <a:xfrm rot="5400000" flipH="1" flipV="1">
            <a:off x="3902384" y="1736386"/>
            <a:ext cx="468260" cy="17230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3"/>
            <a:endCxn id="30" idx="1"/>
          </p:cNvCxnSpPr>
          <p:nvPr/>
        </p:nvCxnSpPr>
        <p:spPr>
          <a:xfrm flipV="1">
            <a:off x="4612000" y="5167505"/>
            <a:ext cx="193738" cy="2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3"/>
            <a:endCxn id="31" idx="1"/>
          </p:cNvCxnSpPr>
          <p:nvPr/>
        </p:nvCxnSpPr>
        <p:spPr>
          <a:xfrm>
            <a:off x="6131223" y="5167505"/>
            <a:ext cx="130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8" idx="3"/>
            <a:endCxn id="113" idx="0"/>
          </p:cNvCxnSpPr>
          <p:nvPr/>
        </p:nvCxnSpPr>
        <p:spPr>
          <a:xfrm>
            <a:off x="6323532" y="2363789"/>
            <a:ext cx="1348671" cy="12614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7315015" y="3625215"/>
            <a:ext cx="714375" cy="639209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+</a:t>
            </a:r>
          </a:p>
        </p:txBody>
      </p:sp>
      <p:cxnSp>
        <p:nvCxnSpPr>
          <p:cNvPr id="85" name="Elbow Connector 84"/>
          <p:cNvCxnSpPr>
            <a:stCxn id="31" idx="3"/>
            <a:endCxn id="113" idx="4"/>
          </p:cNvCxnSpPr>
          <p:nvPr/>
        </p:nvCxnSpPr>
        <p:spPr>
          <a:xfrm flipV="1">
            <a:off x="7587541" y="4264424"/>
            <a:ext cx="84662" cy="903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3" idx="6"/>
            <a:endCxn id="93" idx="1"/>
          </p:cNvCxnSpPr>
          <p:nvPr/>
        </p:nvCxnSpPr>
        <p:spPr>
          <a:xfrm flipV="1">
            <a:off x="8029390" y="3924415"/>
            <a:ext cx="107851" cy="20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8137241" y="3584405"/>
            <a:ext cx="1052890" cy="6800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Conv2D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9410193" y="3486941"/>
            <a:ext cx="1282061" cy="88514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Global Avg. Pooling 2D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0928121" y="3476739"/>
            <a:ext cx="1090469" cy="895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6" name="Straight Arrow Connector 155"/>
          <p:cNvCxnSpPr>
            <a:stCxn id="93" idx="3"/>
            <a:endCxn id="126" idx="1"/>
          </p:cNvCxnSpPr>
          <p:nvPr/>
        </p:nvCxnSpPr>
        <p:spPr>
          <a:xfrm>
            <a:off x="9190131" y="3924415"/>
            <a:ext cx="220062" cy="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26" idx="3"/>
            <a:endCxn id="127" idx="1"/>
          </p:cNvCxnSpPr>
          <p:nvPr/>
        </p:nvCxnSpPr>
        <p:spPr>
          <a:xfrm flipV="1">
            <a:off x="10692254" y="3924414"/>
            <a:ext cx="235867" cy="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463105" y="1707092"/>
            <a:ext cx="5504279" cy="4133910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219444" y="1296604"/>
            <a:ext cx="104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757" y="6049526"/>
            <a:ext cx="497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60,000 parameters – 8 hours for each experiment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138,357,544 parameters for VGG16</a:t>
            </a:r>
          </a:p>
        </p:txBody>
      </p:sp>
      <p:sp>
        <p:nvSpPr>
          <p:cNvPr id="8" name="Rectangle 7"/>
          <p:cNvSpPr/>
          <p:nvPr/>
        </p:nvSpPr>
        <p:spPr>
          <a:xfrm>
            <a:off x="5736714" y="7373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Residual modules</a:t>
            </a:r>
            <a:r>
              <a:rPr lang="en-US" dirty="0">
                <a:latin typeface="Calibri" panose="020F0502020204030204" pitchFamily="34" charset="0"/>
                <a:ea typeface="DengXian"/>
              </a:rPr>
              <a:t>[2]</a:t>
            </a:r>
            <a:endParaRPr lang="en-US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DengXian"/>
                <a:cs typeface="Times New Roman" panose="02020603050405020304" pitchFamily="18" charset="0"/>
              </a:rPr>
              <a:t>Depth-wise separable convolutions</a:t>
            </a:r>
            <a:r>
              <a:rPr lang="en-US" dirty="0">
                <a:latin typeface="Calibri" panose="020F0502020204030204" pitchFamily="34" charset="0"/>
                <a:ea typeface="DengXian"/>
              </a:rPr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2102" y="851928"/>
            <a:ext cx="6299111" cy="1260000"/>
          </a:xfrm>
        </p:spPr>
        <p:txBody>
          <a:bodyPr/>
          <a:lstStyle/>
          <a:p>
            <a:r>
              <a:rPr lang="en-US" dirty="0" smtClean="0"/>
              <a:t>Global average pooling</a:t>
            </a:r>
            <a:endParaRPr lang="en-US" dirty="0"/>
          </a:p>
        </p:txBody>
      </p:sp>
      <p:pic>
        <p:nvPicPr>
          <p:cNvPr id="1026" name="Picture 2" descr="MLP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12" y="1960258"/>
            <a:ext cx="3019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9437" y="2195640"/>
            <a:ext cx="637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Conventional neural networks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flatten </a:t>
            </a:r>
            <a:r>
              <a:rPr lang="en-US" dirty="0"/>
              <a:t>their input before applying the </a:t>
            </a:r>
            <a:r>
              <a:rPr lang="en-US" dirty="0" smtClean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losing </a:t>
            </a:r>
            <a:r>
              <a:rPr lang="en-US" dirty="0"/>
              <a:t>the spatial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9437" y="3604210"/>
            <a:ext cx="4146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 smtClean="0"/>
              <a:t>Global Average Pooling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new parameters to train (unlike the FC layers), leading to less </a:t>
            </a:r>
            <a:r>
              <a:rPr lang="en-US" dirty="0" smtClean="0"/>
              <a:t>overfitting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sums </a:t>
            </a:r>
            <a:r>
              <a:rPr lang="en-US" dirty="0"/>
              <a:t>out the spatial information, thus it is more robust to spatial translations of the input.</a:t>
            </a:r>
          </a:p>
          <a:p>
            <a:endParaRPr lang="en-US" dirty="0"/>
          </a:p>
        </p:txBody>
      </p:sp>
      <p:pic>
        <p:nvPicPr>
          <p:cNvPr id="1028" name="Picture 4" descr="MLPCon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" y="1960258"/>
            <a:ext cx="327893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5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95415"/>
            <a:ext cx="9243332" cy="1260000"/>
          </a:xfrm>
        </p:spPr>
        <p:txBody>
          <a:bodyPr/>
          <a:lstStyle/>
          <a:p>
            <a:pPr algn="l"/>
            <a:r>
              <a:rPr lang="en-US" dirty="0"/>
              <a:t>CNN Visualization – Filters and Feature </a:t>
            </a:r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11" name="Picture 10" descr="magnifying glass icon">
            <a:extLst>
              <a:ext uri="{FF2B5EF4-FFF2-40B4-BE49-F238E27FC236}">
                <a16:creationId xmlns:a16="http://schemas.microsoft.com/office/drawing/2014/main" id="{00EC5736-7A24-6345-A133-7260F416B8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492" y="829460"/>
            <a:ext cx="591910" cy="5919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926" y="5741949"/>
            <a:ext cx="607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weights of the first two-dimensional </a:t>
            </a:r>
            <a:r>
              <a:rPr lang="en-US" dirty="0" smtClean="0"/>
              <a:t>convolutional </a:t>
            </a:r>
            <a:r>
              <a:rPr lang="en-US" dirty="0" smtClean="0"/>
              <a:t>layer (left)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55" y="1749525"/>
            <a:ext cx="5143728" cy="363725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631815" y="1749525"/>
            <a:ext cx="1025785" cy="36372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756" y="5603450"/>
            <a:ext cx="607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weights </a:t>
            </a:r>
            <a:r>
              <a:rPr lang="en-US" dirty="0"/>
              <a:t>of the second </a:t>
            </a:r>
            <a:r>
              <a:rPr lang="en-US" dirty="0" smtClean="0"/>
              <a:t>2D </a:t>
            </a:r>
            <a:r>
              <a:rPr lang="en-US" dirty="0" smtClean="0"/>
              <a:t>convolutional </a:t>
            </a:r>
            <a:r>
              <a:rPr lang="en-US" dirty="0"/>
              <a:t>layer </a:t>
            </a:r>
            <a:r>
              <a:rPr lang="en-US" dirty="0" smtClean="0"/>
              <a:t>(right)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8 </a:t>
            </a:r>
            <a:r>
              <a:rPr lang="en-US" dirty="0"/>
              <a:t>filters in the layer and each of the </a:t>
            </a:r>
            <a:r>
              <a:rPr lang="en-US" dirty="0" smtClean="0"/>
              <a:t>n </a:t>
            </a:r>
            <a:r>
              <a:rPr lang="en-US" dirty="0"/>
              <a:t>channels of each </a:t>
            </a:r>
            <a:r>
              <a:rPr lang="en-US" dirty="0" smtClean="0"/>
              <a:t>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D3C6-003C-4A2D-B351-F00A04BF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95415"/>
            <a:ext cx="9243332" cy="1260000"/>
          </a:xfrm>
        </p:spPr>
        <p:txBody>
          <a:bodyPr/>
          <a:lstStyle/>
          <a:p>
            <a:pPr algn="l"/>
            <a:r>
              <a:rPr lang="en-US" dirty="0"/>
              <a:t>CNN Visualization – Filters and Feature </a:t>
            </a:r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11" name="Picture 10" descr="magnifying glass icon">
            <a:extLst>
              <a:ext uri="{FF2B5EF4-FFF2-40B4-BE49-F238E27FC236}">
                <a16:creationId xmlns:a16="http://schemas.microsoft.com/office/drawing/2014/main" id="{00EC5736-7A24-6345-A133-7260F416B8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47" y="829460"/>
            <a:ext cx="591910" cy="591910"/>
          </a:xfrm>
          <a:prstGeom prst="rect">
            <a:avLst/>
          </a:prstGeom>
        </p:spPr>
      </p:pic>
      <p:pic>
        <p:nvPicPr>
          <p:cNvPr id="8" name="Picture 10" descr="4DA1DDB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2191" y="1896097"/>
            <a:ext cx="2295670" cy="1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45722B3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8295" y="1879855"/>
            <a:ext cx="2309272" cy="18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FF5E9B6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8001" y="1951766"/>
            <a:ext cx="2247672" cy="17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60D531C0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2191" y="3799002"/>
            <a:ext cx="2260317" cy="1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ACB83DC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5971" y="3788624"/>
            <a:ext cx="2273919" cy="179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43003B0C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8001" y="3819760"/>
            <a:ext cx="2224980" cy="17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21969" y="5568957"/>
            <a:ext cx="8358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General expectation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feature map closer to the input detects finer detail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feature map close to the output capture more generalized features.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29D31-9473-9F42-99E4-4A7E05A6013B}"/>
              </a:ext>
            </a:extLst>
          </p:cNvPr>
          <p:cNvPicPr/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38" y="3280796"/>
            <a:ext cx="1134173" cy="8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736411_Famous event in history presentation_AAS_v4" id="{885A6F1E-651B-4F15-A7C5-F8866BEBEDBA}" vid="{A424914B-CB64-4CFE-A131-6ACB64D36A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C25A74-1E0C-4362-AFA3-6197BD285F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C94942-C689-461B-8649-1FD863C6BA2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6277B9-27DA-47CA-9593-62E4BB44AB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Famous event in history presentation</Template>
  <TotalTime>0</TotalTime>
  <Words>488</Words>
  <Application>Microsoft Office PowerPoint</Application>
  <PresentationFormat>Widescreen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DengXian</vt:lpstr>
      <vt:lpstr>Times New Roman</vt:lpstr>
      <vt:lpstr>Celestial</vt:lpstr>
      <vt:lpstr>Convolutional Neural Networks for Facial Emotion Recognition with Image Processing</vt:lpstr>
      <vt:lpstr>PowerPoint Presentation</vt:lpstr>
      <vt:lpstr>PowerPoint Presentation</vt:lpstr>
      <vt:lpstr>Background and Goal</vt:lpstr>
      <vt:lpstr>Dataset</vt:lpstr>
      <vt:lpstr>Methodology: CNN Mini Xception [1]</vt:lpstr>
      <vt:lpstr>Global average pooling</vt:lpstr>
      <vt:lpstr>CNN Visualization – Filters and Feature maps</vt:lpstr>
      <vt:lpstr>CNN Visualization – Filters and Feature maps</vt:lpstr>
      <vt:lpstr>Methodology: Image processing</vt:lpstr>
      <vt:lpstr>Image processing exploration</vt:lpstr>
      <vt:lpstr>Flowchart</vt:lpstr>
      <vt:lpstr>Results</vt:lpstr>
      <vt:lpstr>Results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2019-11-14T01:14:11Z</dcterms:created>
  <dcterms:modified xsi:type="dcterms:W3CDTF">2019-11-21T20:45:32Z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